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2BCE"/>
    <a:srgbClr val="F282E2"/>
    <a:srgbClr val="0E3692"/>
    <a:srgbClr val="FF585C"/>
    <a:srgbClr val="317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0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per, Lyn (UK)" userId="f99b9234-71b6-4ded-8c71-9da1a9f22a2d" providerId="ADAL" clId="{033B8D87-081A-4819-97D8-5B68D8E677B0}"/>
    <pc:docChg chg="custSel modSld">
      <pc:chgData name="Harper, Lyn (UK)" userId="f99b9234-71b6-4ded-8c71-9da1a9f22a2d" providerId="ADAL" clId="{033B8D87-081A-4819-97D8-5B68D8E677B0}" dt="2024-09-05T14:38:52.298" v="74" actId="14734"/>
      <pc:docMkLst>
        <pc:docMk/>
      </pc:docMkLst>
      <pc:sldChg chg="modSp mod">
        <pc:chgData name="Harper, Lyn (UK)" userId="f99b9234-71b6-4ded-8c71-9da1a9f22a2d" providerId="ADAL" clId="{033B8D87-081A-4819-97D8-5B68D8E677B0}" dt="2024-09-05T14:38:52.298" v="74" actId="14734"/>
        <pc:sldMkLst>
          <pc:docMk/>
          <pc:sldMk cId="1835321718" sldId="258"/>
        </pc:sldMkLst>
        <pc:graphicFrameChg chg="modGraphic">
          <ac:chgData name="Harper, Lyn (UK)" userId="f99b9234-71b6-4ded-8c71-9da1a9f22a2d" providerId="ADAL" clId="{033B8D87-081A-4819-97D8-5B68D8E677B0}" dt="2024-09-05T14:38:52.298" v="74" actId="14734"/>
          <ac:graphicFrameMkLst>
            <pc:docMk/>
            <pc:sldMk cId="1835321718" sldId="258"/>
            <ac:graphicFrameMk id="6" creationId="{0F3CDB36-F0E5-4C8D-9782-56C72352ED6F}"/>
          </ac:graphicFrameMkLst>
        </pc:graphicFrameChg>
      </pc:sldChg>
    </pc:docChg>
  </pc:docChgLst>
  <pc:docChgLst>
    <pc:chgData name="Harper, Lyn (UK)" userId="f99b9234-71b6-4ded-8c71-9da1a9f22a2d" providerId="ADAL" clId="{1266209A-D6D3-4E04-99F0-889FE07A0A74}"/>
    <pc:docChg chg="undo custSel delSld modSld">
      <pc:chgData name="Harper, Lyn (UK)" userId="f99b9234-71b6-4ded-8c71-9da1a9f22a2d" providerId="ADAL" clId="{1266209A-D6D3-4E04-99F0-889FE07A0A74}" dt="2023-08-25T11:32:47.781" v="3117" actId="20577"/>
      <pc:docMkLst>
        <pc:docMk/>
      </pc:docMkLst>
      <pc:sldChg chg="del">
        <pc:chgData name="Harper, Lyn (UK)" userId="f99b9234-71b6-4ded-8c71-9da1a9f22a2d" providerId="ADAL" clId="{1266209A-D6D3-4E04-99F0-889FE07A0A74}" dt="2023-07-18T20:09:39.359" v="3085" actId="2696"/>
        <pc:sldMkLst>
          <pc:docMk/>
          <pc:sldMk cId="287765118" sldId="256"/>
        </pc:sldMkLst>
      </pc:sldChg>
      <pc:sldChg chg="addSp delSp modSp mod">
        <pc:chgData name="Harper, Lyn (UK)" userId="f99b9234-71b6-4ded-8c71-9da1a9f22a2d" providerId="ADAL" clId="{1266209A-D6D3-4E04-99F0-889FE07A0A74}" dt="2023-07-18T20:10:32.523" v="3090" actId="14734"/>
        <pc:sldMkLst>
          <pc:docMk/>
          <pc:sldMk cId="3085167166" sldId="257"/>
        </pc:sldMkLst>
        <pc:graphicFrameChg chg="add del mod modGraphic">
          <ac:chgData name="Harper, Lyn (UK)" userId="f99b9234-71b6-4ded-8c71-9da1a9f22a2d" providerId="ADAL" clId="{1266209A-D6D3-4E04-99F0-889FE07A0A74}" dt="2023-07-18T20:10:32.523" v="3090" actId="14734"/>
          <ac:graphicFrameMkLst>
            <pc:docMk/>
            <pc:sldMk cId="3085167166" sldId="257"/>
            <ac:graphicFrameMk id="6" creationId="{6C930989-1ECA-4552-9D15-811B5D431EFD}"/>
          </ac:graphicFrameMkLst>
        </pc:graphicFrameChg>
      </pc:sldChg>
      <pc:sldChg chg="addSp delSp modSp mod">
        <pc:chgData name="Harper, Lyn (UK)" userId="f99b9234-71b6-4ded-8c71-9da1a9f22a2d" providerId="ADAL" clId="{1266209A-D6D3-4E04-99F0-889FE07A0A74}" dt="2023-08-25T11:30:21.147" v="3097" actId="20577"/>
        <pc:sldMkLst>
          <pc:docMk/>
          <pc:sldMk cId="1835321718" sldId="258"/>
        </pc:sldMkLst>
        <pc:spChg chg="mod">
          <ac:chgData name="Harper, Lyn (UK)" userId="f99b9234-71b6-4ded-8c71-9da1a9f22a2d" providerId="ADAL" clId="{1266209A-D6D3-4E04-99F0-889FE07A0A74}" dt="2023-07-18T19:33:06.579" v="2183" actId="1076"/>
          <ac:spMkLst>
            <pc:docMk/>
            <pc:sldMk cId="1835321718" sldId="258"/>
            <ac:spMk id="8" creationId="{C6E7F92A-6907-4E48-BE3E-651F5EE6BF85}"/>
          </ac:spMkLst>
        </pc:spChg>
        <pc:graphicFrameChg chg="mod modGraphic">
          <ac:chgData name="Harper, Lyn (UK)" userId="f99b9234-71b6-4ded-8c71-9da1a9f22a2d" providerId="ADAL" clId="{1266209A-D6D3-4E04-99F0-889FE07A0A74}" dt="2023-08-25T11:30:21.147" v="3097" actId="20577"/>
          <ac:graphicFrameMkLst>
            <pc:docMk/>
            <pc:sldMk cId="1835321718" sldId="258"/>
            <ac:graphicFrameMk id="6" creationId="{0F3CDB36-F0E5-4C8D-9782-56C72352ED6F}"/>
          </ac:graphicFrameMkLst>
        </pc:graphicFrameChg>
        <pc:picChg chg="add del mod">
          <ac:chgData name="Harper, Lyn (UK)" userId="f99b9234-71b6-4ded-8c71-9da1a9f22a2d" providerId="ADAL" clId="{1266209A-D6D3-4E04-99F0-889FE07A0A74}" dt="2023-07-18T19:47:24.627" v="2433" actId="478"/>
          <ac:picMkLst>
            <pc:docMk/>
            <pc:sldMk cId="1835321718" sldId="258"/>
            <ac:picMk id="3" creationId="{16FF4012-72DA-4A80-A196-A4AAF55634F2}"/>
          </ac:picMkLst>
        </pc:picChg>
      </pc:sldChg>
      <pc:sldChg chg="modSp mod">
        <pc:chgData name="Harper, Lyn (UK)" userId="f99b9234-71b6-4ded-8c71-9da1a9f22a2d" providerId="ADAL" clId="{1266209A-D6D3-4E04-99F0-889FE07A0A74}" dt="2023-08-25T11:32:47.781" v="3117" actId="20577"/>
        <pc:sldMkLst>
          <pc:docMk/>
          <pc:sldMk cId="3551198097" sldId="259"/>
        </pc:sldMkLst>
        <pc:graphicFrameChg chg="mod modGraphic">
          <ac:chgData name="Harper, Lyn (UK)" userId="f99b9234-71b6-4ded-8c71-9da1a9f22a2d" providerId="ADAL" clId="{1266209A-D6D3-4E04-99F0-889FE07A0A74}" dt="2023-08-25T11:32:47.781" v="3117" actId="20577"/>
          <ac:graphicFrameMkLst>
            <pc:docMk/>
            <pc:sldMk cId="3551198097" sldId="259"/>
            <ac:graphicFrameMk id="6" creationId="{6C930989-1ECA-4552-9D15-811B5D431EFD}"/>
          </ac:graphicFrameMkLst>
        </pc:graphicFrameChg>
      </pc:sldChg>
    </pc:docChg>
  </pc:docChgLst>
  <pc:docChgLst>
    <pc:chgData name="Harper, Lyn (UK)" userId="f99b9234-71b6-4ded-8c71-9da1a9f22a2d" providerId="ADAL" clId="{F406F918-20D6-44F6-8843-7596DAF15282}"/>
    <pc:docChg chg="modSld">
      <pc:chgData name="Harper, Lyn (UK)" userId="f99b9234-71b6-4ded-8c71-9da1a9f22a2d" providerId="ADAL" clId="{F406F918-20D6-44F6-8843-7596DAF15282}" dt="2023-09-15T08:49:47.678" v="26" actId="20577"/>
      <pc:docMkLst>
        <pc:docMk/>
      </pc:docMkLst>
      <pc:sldChg chg="modSp mod">
        <pc:chgData name="Harper, Lyn (UK)" userId="f99b9234-71b6-4ded-8c71-9da1a9f22a2d" providerId="ADAL" clId="{F406F918-20D6-44F6-8843-7596DAF15282}" dt="2023-09-15T08:49:47.678" v="26" actId="20577"/>
        <pc:sldMkLst>
          <pc:docMk/>
          <pc:sldMk cId="1835321718" sldId="258"/>
        </pc:sldMkLst>
        <pc:graphicFrameChg chg="modGraphic">
          <ac:chgData name="Harper, Lyn (UK)" userId="f99b9234-71b6-4ded-8c71-9da1a9f22a2d" providerId="ADAL" clId="{F406F918-20D6-44F6-8843-7596DAF15282}" dt="2023-09-15T08:49:47.678" v="26" actId="20577"/>
          <ac:graphicFrameMkLst>
            <pc:docMk/>
            <pc:sldMk cId="1835321718" sldId="258"/>
            <ac:graphicFrameMk id="6" creationId="{0F3CDB36-F0E5-4C8D-9782-56C72352ED6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767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33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45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46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32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2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57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53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4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99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40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03A51-C32C-4A8C-AD9C-0B5E433F5007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DE422-4E43-474C-BF35-F7EA7BAA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80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F135ADEF-BADF-425C-94E7-3BC444025E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0" r="289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C930989-1ECA-4552-9D15-811B5D431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586317"/>
              </p:ext>
            </p:extLst>
          </p:nvPr>
        </p:nvGraphicFramePr>
        <p:xfrm>
          <a:off x="195385" y="1109785"/>
          <a:ext cx="8753351" cy="5721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817">
                  <a:extLst>
                    <a:ext uri="{9D8B030D-6E8A-4147-A177-3AD203B41FA5}">
                      <a16:colId xmlns:a16="http://schemas.microsoft.com/office/drawing/2014/main" val="3448372839"/>
                    </a:ext>
                  </a:extLst>
                </a:gridCol>
                <a:gridCol w="1801420">
                  <a:extLst>
                    <a:ext uri="{9D8B030D-6E8A-4147-A177-3AD203B41FA5}">
                      <a16:colId xmlns:a16="http://schemas.microsoft.com/office/drawing/2014/main" val="3631666479"/>
                    </a:ext>
                  </a:extLst>
                </a:gridCol>
                <a:gridCol w="1502958">
                  <a:extLst>
                    <a:ext uri="{9D8B030D-6E8A-4147-A177-3AD203B41FA5}">
                      <a16:colId xmlns:a16="http://schemas.microsoft.com/office/drawing/2014/main" val="2041012682"/>
                    </a:ext>
                  </a:extLst>
                </a:gridCol>
                <a:gridCol w="1430461">
                  <a:extLst>
                    <a:ext uri="{9D8B030D-6E8A-4147-A177-3AD203B41FA5}">
                      <a16:colId xmlns:a16="http://schemas.microsoft.com/office/drawing/2014/main" val="4179633191"/>
                    </a:ext>
                  </a:extLst>
                </a:gridCol>
                <a:gridCol w="1517438">
                  <a:extLst>
                    <a:ext uri="{9D8B030D-6E8A-4147-A177-3AD203B41FA5}">
                      <a16:colId xmlns:a16="http://schemas.microsoft.com/office/drawing/2014/main" val="899192771"/>
                    </a:ext>
                  </a:extLst>
                </a:gridCol>
                <a:gridCol w="1335257">
                  <a:extLst>
                    <a:ext uri="{9D8B030D-6E8A-4147-A177-3AD203B41FA5}">
                      <a16:colId xmlns:a16="http://schemas.microsoft.com/office/drawing/2014/main" val="1663979581"/>
                    </a:ext>
                  </a:extLst>
                </a:gridCol>
              </a:tblGrid>
              <a:tr h="65891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bg1"/>
                          </a:solidFill>
                          <a:latin typeface="Gill Sans MT Condensed" panose="020B0506020104020203" pitchFamily="34" charset="0"/>
                        </a:rPr>
                        <a:t>MON</a:t>
                      </a:r>
                      <a:endParaRPr lang="en-GB" sz="4000" b="0" dirty="0">
                        <a:solidFill>
                          <a:schemeClr val="bg1"/>
                        </a:solidFill>
                        <a:latin typeface="Gill Sans MT Condensed" panose="020B0506020104020203" pitchFamily="34" charset="0"/>
                      </a:endParaRP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bg1"/>
                          </a:solidFill>
                          <a:latin typeface="Gill Sans MT Condensed" panose="020B0506020104020203" pitchFamily="34" charset="0"/>
                        </a:rPr>
                        <a:t>TUES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latin typeface="Gill Sans MT Condensed" panose="020B0506020104020203" pitchFamily="34" charset="0"/>
                        </a:rPr>
                        <a:t>WED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latin typeface="Gill Sans MT Condensed" panose="020B0506020104020203" pitchFamily="34" charset="0"/>
                        </a:rPr>
                        <a:t>THURS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latin typeface="Gill Sans MT Condensed" panose="020B0506020104020203" pitchFamily="34" charset="0"/>
                        </a:rPr>
                        <a:t>FRI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212339"/>
                  </a:ext>
                </a:extLst>
              </a:tr>
              <a:tr h="736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Soup &amp; A Roll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£1.40 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dirty="0">
                          <a:latin typeface="+mn-lt"/>
                        </a:rPr>
                        <a:t>Leek &amp; Potato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Carrot &amp; Coriander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WOW </a:t>
                      </a:r>
                    </a:p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Broccoli Stalk &amp; Cheese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388319"/>
                  </a:ext>
                </a:extLst>
              </a:tr>
              <a:tr h="11783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Main Meal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Meat &amp; Vegetarian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£2.30</a:t>
                      </a:r>
                      <a:endParaRPr lang="en-GB" sz="1600" dirty="0">
                        <a:solidFill>
                          <a:schemeClr val="bg1"/>
                        </a:solidFill>
                        <a:latin typeface="Gill Sans MT Condensed" panose="020B0506020104020203" pitchFamily="34" charset="0"/>
                      </a:endParaRP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0" u="none" dirty="0">
                        <a:latin typeface="+mn-lt"/>
                      </a:endParaRPr>
                    </a:p>
                    <a:p>
                      <a:pPr algn="ctr"/>
                      <a:r>
                        <a:rPr lang="it-IT" sz="1000" b="0" u="none" dirty="0">
                          <a:latin typeface="+mn-lt"/>
                        </a:rPr>
                        <a:t>Tibetan Bang Bang Pork &amp; Rice  </a:t>
                      </a:r>
                      <a:r>
                        <a:rPr lang="it-IT" sz="1000" b="0" u="none" dirty="0" err="1">
                          <a:latin typeface="+mn-lt"/>
                        </a:rPr>
                        <a:t>Stir</a:t>
                      </a:r>
                      <a:r>
                        <a:rPr lang="it-IT" sz="1000" b="0" u="none" dirty="0">
                          <a:latin typeface="+mn-lt"/>
                        </a:rPr>
                        <a:t> Fry</a:t>
                      </a:r>
                    </a:p>
                    <a:p>
                      <a:pPr algn="ctr"/>
                      <a:r>
                        <a:rPr lang="it-IT" sz="1000" b="0" u="none" dirty="0">
                          <a:latin typeface="+mn-lt"/>
                        </a:rPr>
                        <a:t>Or </a:t>
                      </a:r>
                    </a:p>
                    <a:p>
                      <a:pPr algn="ctr"/>
                      <a:r>
                        <a:rPr lang="it-IT" sz="1000" b="0" u="none" dirty="0">
                          <a:latin typeface="+mn-lt"/>
                        </a:rPr>
                        <a:t>Vegetable Chilli &amp; Rice</a:t>
                      </a:r>
                    </a:p>
                    <a:p>
                      <a:pPr algn="ctr"/>
                      <a:r>
                        <a:rPr lang="it-IT" sz="1000" b="0" u="none" dirty="0"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it-IT" sz="1000" b="0" u="none" dirty="0">
                          <a:latin typeface="+mn-lt"/>
                        </a:rPr>
                        <a:t>Aubergine &amp; Courguette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Dizzy Panda 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BBQ Chilli Chicken &amp; Rice Pots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Or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BBQ Vegetable Chilli &amp; Rice Pots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Carrots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Wedges Wednesday</a:t>
                      </a:r>
                    </a:p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SFC Fillet &amp; Seasoned Potato Wedges </a:t>
                      </a:r>
                    </a:p>
                    <a:p>
                      <a:pPr algn="ctr"/>
                      <a:endParaRPr lang="en-GB" sz="1000" b="0" u="none" dirty="0">
                        <a:latin typeface="+mn-lt"/>
                      </a:endParaRPr>
                    </a:p>
                    <a:p>
                      <a:pPr algn="ctr"/>
                      <a:endParaRPr lang="en-GB" sz="1000" b="0" u="none" dirty="0">
                        <a:latin typeface="+mn-lt"/>
                      </a:endParaRPr>
                    </a:p>
                    <a:p>
                      <a:pPr algn="ctr"/>
                      <a:endParaRPr lang="en-GB" sz="1000" b="0" u="non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Palomas Kitchen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Shawarma Chicken Tortilla Taco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Or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Mac &amp; Cheese with Garlic Bread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Broccoli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Fish &amp; Chips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 Battered Fish or Sausage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Hand Battered Quorn Sausage , Chips, Peas &amp; Heinz Beans </a:t>
                      </a:r>
                    </a:p>
                    <a:p>
                      <a:pPr algn="ctr"/>
                      <a:endParaRPr lang="en-GB" sz="1000" b="0" u="none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113535"/>
                  </a:ext>
                </a:extLst>
              </a:tr>
              <a:tr h="875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Concept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£2.30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dirty="0">
                        <a:latin typeface="+mn-lt"/>
                      </a:endParaRPr>
                    </a:p>
                    <a:p>
                      <a:pPr algn="ctr"/>
                      <a:r>
                        <a:rPr lang="it-IT" sz="1000" b="1" u="sng" dirty="0">
                          <a:latin typeface="+mn-lt"/>
                        </a:rPr>
                        <a:t>Burger City </a:t>
                      </a:r>
                    </a:p>
                    <a:p>
                      <a:pPr algn="ctr"/>
                      <a:endParaRPr lang="it-IT" sz="1000" b="1" u="sng" dirty="0">
                        <a:latin typeface="+mn-lt"/>
                      </a:endParaRPr>
                    </a:p>
                    <a:p>
                      <a:pPr algn="ctr"/>
                      <a:r>
                        <a:rPr lang="it-IT" sz="1000" b="0" u="none" dirty="0">
                          <a:latin typeface="+mn-lt"/>
                        </a:rPr>
                        <a:t>SFC Burger &amp; </a:t>
                      </a:r>
                      <a:r>
                        <a:rPr lang="it-IT" sz="1000" b="0" u="none" dirty="0" err="1">
                          <a:latin typeface="+mn-lt"/>
                        </a:rPr>
                        <a:t>Salad</a:t>
                      </a:r>
                      <a:r>
                        <a:rPr lang="it-IT" sz="1000" b="0" u="none" dirty="0">
                          <a:latin typeface="+mn-lt"/>
                        </a:rPr>
                        <a:t>  </a:t>
                      </a:r>
                    </a:p>
                    <a:p>
                      <a:pPr algn="ctr"/>
                      <a:r>
                        <a:rPr lang="it-IT" sz="10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Palomas Kitchen</a:t>
                      </a:r>
                    </a:p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Doner Shawarma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Loaded Chip</a:t>
                      </a:r>
                    </a:p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WOW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Tomato &amp; Pesto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Tandoori Club </a:t>
                      </a:r>
                    </a:p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Chicken Tikka Kathi Roll</a:t>
                      </a:r>
                      <a:r>
                        <a:rPr lang="en-GB" sz="1000" b="1" u="sng" dirty="0">
                          <a:latin typeface="+mn-lt"/>
                        </a:rPr>
                        <a:t> </a:t>
                      </a:r>
                    </a:p>
                    <a:p>
                      <a:pPr algn="ctr"/>
                      <a:endParaRPr lang="en-GB" sz="1000" b="0" u="non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Topped Chips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Cheese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Heinz Beans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Gravy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Curry sauce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667418"/>
                  </a:ext>
                </a:extLst>
              </a:tr>
              <a:tr h="8682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Pasta Bar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£1.50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Pasta &amp; Sauce </a:t>
                      </a:r>
                    </a:p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Tomato &amp; Basil </a:t>
                      </a: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Chefs Choice Sauce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</a:p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</a:p>
                    <a:p>
                      <a:pPr algn="ctr"/>
                      <a:endParaRPr lang="en-GB" sz="1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75331"/>
                  </a:ext>
                </a:extLst>
              </a:tr>
              <a:tr h="5675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Pudding &amp; Custard 85p 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Jam &amp; Coconut </a:t>
                      </a: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Ice Cream Tub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Chocolate &amp; Orange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Fruity  Flapjack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dirty="0">
                          <a:latin typeface="+mn-lt"/>
                        </a:rPr>
                        <a:t>Iced Sponge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210498"/>
                  </a:ext>
                </a:extLst>
              </a:tr>
              <a:tr h="8372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Jacket Potato Bar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(2 Fillings)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£2.30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 Heinz Beans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Tuna Mayonnaise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Heinz Beans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Tuna Mayonnaise 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Heinz Beans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Tuna Mayonnaise 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Heinz Beans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Tuna Mayonnaise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Heinz Beans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Tuna Mayonnaise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757785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FC2B4505-1951-47B3-97AC-48644530E82C}"/>
              </a:ext>
            </a:extLst>
          </p:cNvPr>
          <p:cNvSpPr txBox="1"/>
          <p:nvPr/>
        </p:nvSpPr>
        <p:spPr>
          <a:xfrm>
            <a:off x="76200" y="217714"/>
            <a:ext cx="45845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rgbClr val="E92BCE"/>
                </a:solidFill>
                <a:latin typeface="Gill Sans MT Condensed" panose="020B0506020104020203" pitchFamily="34" charset="0"/>
              </a:rPr>
              <a:t>WEEK ONE MENU</a:t>
            </a:r>
          </a:p>
        </p:txBody>
      </p:sp>
    </p:spTree>
    <p:extLst>
      <p:ext uri="{BB962C8B-B14F-4D97-AF65-F5344CB8AC3E}">
        <p14:creationId xmlns:p14="http://schemas.microsoft.com/office/powerpoint/2010/main" val="308516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6FF4012-72DA-4A80-A196-A4AAF55634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8" r="2958"/>
          <a:stretch/>
        </p:blipFill>
        <p:spPr>
          <a:xfrm>
            <a:off x="0" y="-10016"/>
            <a:ext cx="9144000" cy="6868016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F3CDB36-F0E5-4C8D-9782-56C72352E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311533"/>
              </p:ext>
            </p:extLst>
          </p:nvPr>
        </p:nvGraphicFramePr>
        <p:xfrm>
          <a:off x="247949" y="1115983"/>
          <a:ext cx="8810810" cy="586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159">
                  <a:extLst>
                    <a:ext uri="{9D8B030D-6E8A-4147-A177-3AD203B41FA5}">
                      <a16:colId xmlns:a16="http://schemas.microsoft.com/office/drawing/2014/main" val="3448372839"/>
                    </a:ext>
                  </a:extLst>
                </a:gridCol>
                <a:gridCol w="1611847">
                  <a:extLst>
                    <a:ext uri="{9D8B030D-6E8A-4147-A177-3AD203B41FA5}">
                      <a16:colId xmlns:a16="http://schemas.microsoft.com/office/drawing/2014/main" val="3631666479"/>
                    </a:ext>
                  </a:extLst>
                </a:gridCol>
                <a:gridCol w="1565329">
                  <a:extLst>
                    <a:ext uri="{9D8B030D-6E8A-4147-A177-3AD203B41FA5}">
                      <a16:colId xmlns:a16="http://schemas.microsoft.com/office/drawing/2014/main" val="2041012682"/>
                    </a:ext>
                  </a:extLst>
                </a:gridCol>
                <a:gridCol w="1565328">
                  <a:extLst>
                    <a:ext uri="{9D8B030D-6E8A-4147-A177-3AD203B41FA5}">
                      <a16:colId xmlns:a16="http://schemas.microsoft.com/office/drawing/2014/main" val="4179633191"/>
                    </a:ext>
                  </a:extLst>
                </a:gridCol>
                <a:gridCol w="1693167">
                  <a:extLst>
                    <a:ext uri="{9D8B030D-6E8A-4147-A177-3AD203B41FA5}">
                      <a16:colId xmlns:a16="http://schemas.microsoft.com/office/drawing/2014/main" val="899192771"/>
                    </a:ext>
                  </a:extLst>
                </a:gridCol>
                <a:gridCol w="1328980">
                  <a:extLst>
                    <a:ext uri="{9D8B030D-6E8A-4147-A177-3AD203B41FA5}">
                      <a16:colId xmlns:a16="http://schemas.microsoft.com/office/drawing/2014/main" val="1663979581"/>
                    </a:ext>
                  </a:extLst>
                </a:gridCol>
              </a:tblGrid>
              <a:tr h="66103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bg1"/>
                          </a:solidFill>
                          <a:latin typeface="Gill Sans MT Condensed" panose="020B0506020104020203" pitchFamily="34" charset="0"/>
                        </a:rPr>
                        <a:t>MON</a:t>
                      </a:r>
                      <a:endParaRPr lang="en-GB" sz="4000" b="0" dirty="0">
                        <a:solidFill>
                          <a:schemeClr val="bg1"/>
                        </a:solidFill>
                        <a:latin typeface="Gill Sans MT Condensed" panose="020B0506020104020203" pitchFamily="34" charset="0"/>
                      </a:endParaRP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bg1"/>
                          </a:solidFill>
                          <a:latin typeface="Gill Sans MT Condensed" panose="020B0506020104020203" pitchFamily="34" charset="0"/>
                        </a:rPr>
                        <a:t>TUES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latin typeface="Gill Sans MT Condensed" panose="020B0506020104020203" pitchFamily="34" charset="0"/>
                        </a:rPr>
                        <a:t>WED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latin typeface="Gill Sans MT Condensed" panose="020B0506020104020203" pitchFamily="34" charset="0"/>
                        </a:rPr>
                        <a:t>THURS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latin typeface="Gill Sans MT Condensed" panose="020B0506020104020203" pitchFamily="34" charset="0"/>
                        </a:rPr>
                        <a:t>FRI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212339"/>
                  </a:ext>
                </a:extLst>
              </a:tr>
              <a:tr h="5051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Soup &amp; A Roll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£1.40 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dirty="0">
                          <a:latin typeface="+mn-lt"/>
                        </a:rPr>
                        <a:t>Tomato &amp; Lentil </a:t>
                      </a:r>
                    </a:p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dirty="0">
                          <a:latin typeface="+mn-lt"/>
                        </a:rPr>
                        <a:t>WOW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+mn-lt"/>
                        </a:rPr>
                        <a:t>Curried Cream of Cauliflower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u="none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Moroccan Carrot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dirty="0">
                          <a:latin typeface="+mn-lt"/>
                        </a:rPr>
                        <a:t>Mexican Chilli Bean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3883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Main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&amp; Vegetarian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£2.30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sng" dirty="0">
                          <a:latin typeface="+mn-lt"/>
                        </a:rPr>
                        <a:t>Gustoso</a:t>
                      </a:r>
                      <a:r>
                        <a:rPr lang="en-GB" sz="1000" b="0" i="0" u="none" dirty="0">
                          <a:latin typeface="+mn-lt"/>
                        </a:rPr>
                        <a:t> </a:t>
                      </a:r>
                    </a:p>
                    <a:p>
                      <a:pPr algn="ctr"/>
                      <a:endParaRPr lang="en-GB" sz="1000" b="0" i="0" u="none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i="0" u="none" dirty="0">
                          <a:latin typeface="+mn-lt"/>
                        </a:rPr>
                        <a:t>Beef or Vegetable Lasagne </a:t>
                      </a:r>
                    </a:p>
                    <a:p>
                      <a:pPr algn="ctr"/>
                      <a:r>
                        <a:rPr lang="en-GB" sz="1000" b="0" i="0" u="none" dirty="0">
                          <a:latin typeface="+mn-lt"/>
                        </a:rPr>
                        <a:t>With Garlic Bread</a:t>
                      </a:r>
                    </a:p>
                    <a:p>
                      <a:pPr algn="ctr"/>
                      <a:endParaRPr lang="en-GB" sz="1000" b="0" i="0" u="none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i="0" u="none" dirty="0">
                          <a:latin typeface="+mn-lt"/>
                        </a:rPr>
                        <a:t>Cinnamon Glazed Carrots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Dizzy Panda </a:t>
                      </a:r>
                    </a:p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Beef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Or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 Vegetable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Spring Rolls &amp; Fried  Rice </a:t>
                      </a:r>
                    </a:p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Wedges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SFC Fillet &amp; Seasoned wedges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Gustoso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Beef Spaghetti Bolognaise with Garlic Bread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Cheesy Broccoli &amp; Leek pasta Bake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Broccoli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>
                          <a:latin typeface="+mn-lt"/>
                        </a:rPr>
                        <a:t>Fish &amp; Chips</a:t>
                      </a:r>
                    </a:p>
                    <a:p>
                      <a:pPr algn="ctr"/>
                      <a:r>
                        <a:rPr lang="en-US" sz="1000" b="0" u="none" dirty="0">
                          <a:latin typeface="+mn-lt"/>
                        </a:rPr>
                        <a:t> Battered Fish or Sausage  </a:t>
                      </a:r>
                    </a:p>
                    <a:p>
                      <a:pPr algn="ctr"/>
                      <a:r>
                        <a:rPr lang="en-US" sz="1000" b="0" u="none" dirty="0">
                          <a:latin typeface="+mn-lt"/>
                        </a:rPr>
                        <a:t>or </a:t>
                      </a:r>
                    </a:p>
                    <a:p>
                      <a:pPr algn="ctr"/>
                      <a:r>
                        <a:rPr lang="en-US" sz="1000" b="0" u="none" dirty="0">
                          <a:latin typeface="+mn-lt"/>
                        </a:rPr>
                        <a:t>Hand Battered Quorn Sausage </a:t>
                      </a:r>
                    </a:p>
                    <a:p>
                      <a:pPr algn="ctr"/>
                      <a:r>
                        <a:rPr lang="en-US" sz="1000" b="0" u="none" dirty="0">
                          <a:latin typeface="+mn-lt"/>
                        </a:rPr>
                        <a:t>Chips &amp; Peas or Heinz Beans </a:t>
                      </a:r>
                    </a:p>
                    <a:p>
                      <a:pPr algn="ctr"/>
                      <a:endParaRPr lang="en-US" sz="1000" b="0" u="none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113535"/>
                  </a:ext>
                </a:extLst>
              </a:tr>
              <a:tr h="8408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Concept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£2.30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i="0" u="none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1" i="0" u="sng" dirty="0">
                          <a:latin typeface="+mn-lt"/>
                        </a:rPr>
                        <a:t>Simply </a:t>
                      </a:r>
                      <a:r>
                        <a:rPr lang="en-GB" sz="1000" b="0" i="0" u="none" dirty="0"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en-GB" sz="1000" b="0" i="0" u="none" dirty="0">
                          <a:latin typeface="+mn-lt"/>
                        </a:rPr>
                        <a:t>Beef Burger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u="none" dirty="0">
                        <a:latin typeface="+mn-lt"/>
                      </a:endParaRPr>
                    </a:p>
                    <a:p>
                      <a:pPr algn="ctr"/>
                      <a:endParaRPr lang="en-GB" sz="1000" b="0" u="none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Classic Giant Hot Dog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u="none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Loaded Chip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Mac  &amp; Cheese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Dizzy Panda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Thai Green Chicken &amp; Rice Pots </a:t>
                      </a:r>
                    </a:p>
                    <a:p>
                      <a:pPr algn="ctr"/>
                      <a:endParaRPr lang="en-GB" sz="1000" b="1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Topped Chips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Cheese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Heinz Beans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Gravy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Curry sauce </a:t>
                      </a:r>
                      <a:endParaRPr lang="en-US" sz="1000" b="0" u="none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667418"/>
                  </a:ext>
                </a:extLst>
              </a:tr>
              <a:tr h="588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Pasta Bar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£1.50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75331"/>
                  </a:ext>
                </a:extLst>
              </a:tr>
              <a:tr h="683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Pudding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&amp; Custard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85p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dirty="0">
                          <a:latin typeface="+mn-lt"/>
                        </a:rPr>
                        <a:t>Ice Cream Tub </a:t>
                      </a:r>
                    </a:p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dirty="0">
                          <a:latin typeface="+mn-lt"/>
                        </a:rPr>
                        <a:t>Golden Syrup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Iced Sponge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dirty="0">
                          <a:latin typeface="+mn-lt"/>
                        </a:rPr>
                        <a:t>Pineapple upside down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Ice Cream Tub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210498"/>
                  </a:ext>
                </a:extLst>
              </a:tr>
              <a:tr h="7071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Jacket Potato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( 2 Fillings)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£2.30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Heinz Beans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Tuna Mayonnaise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Heinz Beans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Tuna Mayonnaise 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Heinz Beans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Tuna Mayonnaise 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Heinz Beans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Tuna Mayonnaise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Heinz Beans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Tuna Mayonnaise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75778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6E7F92A-6907-4E48-BE3E-651F5EE6BF85}"/>
              </a:ext>
            </a:extLst>
          </p:cNvPr>
          <p:cNvSpPr txBox="1"/>
          <p:nvPr/>
        </p:nvSpPr>
        <p:spPr>
          <a:xfrm>
            <a:off x="166745" y="215992"/>
            <a:ext cx="46467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rgbClr val="E92BCE"/>
                </a:solidFill>
                <a:latin typeface="Gill Sans MT Condensed" panose="020B0506020104020203" pitchFamily="34" charset="0"/>
              </a:rPr>
              <a:t>WEEK TWO MENU</a:t>
            </a:r>
          </a:p>
        </p:txBody>
      </p:sp>
    </p:spTree>
    <p:extLst>
      <p:ext uri="{BB962C8B-B14F-4D97-AF65-F5344CB8AC3E}">
        <p14:creationId xmlns:p14="http://schemas.microsoft.com/office/powerpoint/2010/main" val="1835321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F135ADEF-BADF-425C-94E7-3BC444025E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0" r="289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C930989-1ECA-4552-9D15-811B5D431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4430"/>
              </p:ext>
            </p:extLst>
          </p:nvPr>
        </p:nvGraphicFramePr>
        <p:xfrm>
          <a:off x="168676" y="1074198"/>
          <a:ext cx="8797770" cy="5647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8302">
                  <a:extLst>
                    <a:ext uri="{9D8B030D-6E8A-4147-A177-3AD203B41FA5}">
                      <a16:colId xmlns:a16="http://schemas.microsoft.com/office/drawing/2014/main" val="3448372839"/>
                    </a:ext>
                  </a:extLst>
                </a:gridCol>
                <a:gridCol w="1438302">
                  <a:extLst>
                    <a:ext uri="{9D8B030D-6E8A-4147-A177-3AD203B41FA5}">
                      <a16:colId xmlns:a16="http://schemas.microsoft.com/office/drawing/2014/main" val="3631666479"/>
                    </a:ext>
                  </a:extLst>
                </a:gridCol>
                <a:gridCol w="1438302">
                  <a:extLst>
                    <a:ext uri="{9D8B030D-6E8A-4147-A177-3AD203B41FA5}">
                      <a16:colId xmlns:a16="http://schemas.microsoft.com/office/drawing/2014/main" val="2041012682"/>
                    </a:ext>
                  </a:extLst>
                </a:gridCol>
                <a:gridCol w="1438302">
                  <a:extLst>
                    <a:ext uri="{9D8B030D-6E8A-4147-A177-3AD203B41FA5}">
                      <a16:colId xmlns:a16="http://schemas.microsoft.com/office/drawing/2014/main" val="4179633191"/>
                    </a:ext>
                  </a:extLst>
                </a:gridCol>
                <a:gridCol w="1438302">
                  <a:extLst>
                    <a:ext uri="{9D8B030D-6E8A-4147-A177-3AD203B41FA5}">
                      <a16:colId xmlns:a16="http://schemas.microsoft.com/office/drawing/2014/main" val="899192771"/>
                    </a:ext>
                  </a:extLst>
                </a:gridCol>
                <a:gridCol w="1606260">
                  <a:extLst>
                    <a:ext uri="{9D8B030D-6E8A-4147-A177-3AD203B41FA5}">
                      <a16:colId xmlns:a16="http://schemas.microsoft.com/office/drawing/2014/main" val="1663979581"/>
                    </a:ext>
                  </a:extLst>
                </a:gridCol>
              </a:tblGrid>
              <a:tr h="6232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bg1"/>
                          </a:solidFill>
                          <a:latin typeface="Gill Sans MT Condensed" panose="020B0506020104020203" pitchFamily="34" charset="0"/>
                        </a:rPr>
                        <a:t>MON</a:t>
                      </a:r>
                      <a:endParaRPr lang="en-GB" sz="4000" b="0" dirty="0">
                        <a:solidFill>
                          <a:schemeClr val="bg1"/>
                        </a:solidFill>
                        <a:latin typeface="Gill Sans MT Condensed" panose="020B0506020104020203" pitchFamily="34" charset="0"/>
                      </a:endParaRP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bg1"/>
                          </a:solidFill>
                          <a:latin typeface="Gill Sans MT Condensed" panose="020B0506020104020203" pitchFamily="34" charset="0"/>
                        </a:rPr>
                        <a:t>TUES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latin typeface="Gill Sans MT Condensed" panose="020B0506020104020203" pitchFamily="34" charset="0"/>
                        </a:rPr>
                        <a:t>WED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latin typeface="Gill Sans MT Condensed" panose="020B0506020104020203" pitchFamily="34" charset="0"/>
                        </a:rPr>
                        <a:t>THURS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latin typeface="Gill Sans MT Condensed" panose="020B0506020104020203" pitchFamily="34" charset="0"/>
                        </a:rPr>
                        <a:t>FRI</a:t>
                      </a:r>
                    </a:p>
                  </a:txBody>
                  <a:tcPr>
                    <a:solidFill>
                      <a:srgbClr val="0E36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212339"/>
                  </a:ext>
                </a:extLst>
              </a:tr>
              <a:tr h="6493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Soup &amp; A Roll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£1.40 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Minestrone</a:t>
                      </a:r>
                    </a:p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Roasted Summer Veg </a:t>
                      </a:r>
                    </a:p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dirty="0">
                          <a:latin typeface="+mn-lt"/>
                        </a:rPr>
                        <a:t>Italian Bean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WOW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Pearl Barley &amp; Vegetable Broth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388319"/>
                  </a:ext>
                </a:extLst>
              </a:tr>
              <a:tr h="10204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Main Meal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£2.30</a:t>
                      </a:r>
                      <a:endParaRPr lang="en-GB" sz="1600" dirty="0">
                        <a:solidFill>
                          <a:schemeClr val="bg1"/>
                        </a:solidFill>
                        <a:latin typeface="Gill Sans MT Condensed" panose="020B0506020104020203" pitchFamily="34" charset="0"/>
                      </a:endParaRP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sng" dirty="0">
                          <a:latin typeface="+mn-lt"/>
                        </a:rPr>
                        <a:t>Dizzy Panda </a:t>
                      </a:r>
                    </a:p>
                    <a:p>
                      <a:pPr algn="ctr"/>
                      <a:endParaRPr lang="en-GB" sz="1000" b="1" i="0" u="sng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0" i="0" u="none" dirty="0">
                          <a:latin typeface="+mn-lt"/>
                        </a:rPr>
                        <a:t>Teriyaki Chicken</a:t>
                      </a:r>
                    </a:p>
                    <a:p>
                      <a:pPr algn="ctr"/>
                      <a:r>
                        <a:rPr lang="en-GB" sz="1000" b="0" i="0" u="none" dirty="0">
                          <a:latin typeface="+mn-lt"/>
                        </a:rPr>
                        <a:t>Or Teriyaki Vegetable  Rice Pots </a:t>
                      </a:r>
                    </a:p>
                    <a:p>
                      <a:pPr algn="ctr"/>
                      <a:endParaRPr lang="en-GB" sz="1000" b="0" i="0" u="none" dirty="0">
                        <a:latin typeface="+mn-lt"/>
                      </a:endParaRPr>
                    </a:p>
                    <a:p>
                      <a:pPr algn="ctr"/>
                      <a:endParaRPr lang="en-GB" sz="1000" b="0" i="0" u="non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dirty="0">
                          <a:latin typeface="+mn-lt"/>
                        </a:rPr>
                        <a:t>Mumbai Kitchen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Chicken Tikka Masala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Or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Vegetable Masala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With Rice &amp; Poppadum’s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Mixed veg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Wedges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 Fillet &amp; Seasoned Potato Wedges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u="non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dirty="0">
                          <a:latin typeface="+mn-lt"/>
                        </a:rPr>
                        <a:t>Mexi.co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Spiced Enchilada's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Or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Cheese, Leek &amp; Potato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Slice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u="none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Sweetcorn &amp; Peppers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>
                          <a:latin typeface="+mn-lt"/>
                        </a:rPr>
                        <a:t>Fish &amp; Chips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 Battered Fish or Sausage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Quorn Battered Sausage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With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 Chips, Peas or Heinz Beans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Garden Pea’s 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113535"/>
                  </a:ext>
                </a:extLst>
              </a:tr>
              <a:tr h="8657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Concept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£2.30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u="none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b="1" u="sng" dirty="0">
                          <a:latin typeface="+mn-lt"/>
                        </a:rPr>
                        <a:t>Feast  </a:t>
                      </a:r>
                    </a:p>
                    <a:p>
                      <a:pPr algn="ctr"/>
                      <a:r>
                        <a:rPr lang="en-GB" sz="1000" b="0" u="none" dirty="0">
                          <a:latin typeface="+mn-lt"/>
                        </a:rPr>
                        <a:t>Fairground Cheeseburger Taco’s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u="none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dirty="0">
                          <a:latin typeface="+mn-lt"/>
                        </a:rPr>
                        <a:t>WOW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Crispy Cheesy Lasagne Nuggets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u="none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dirty="0">
                          <a:latin typeface="+mn-lt"/>
                        </a:rPr>
                        <a:t>Loaded Wedges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sng" dirty="0">
                          <a:latin typeface="+mn-lt"/>
                        </a:rPr>
                        <a:t>Dirty Doner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Mumbai Kitchen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+mn-lt"/>
                        </a:rPr>
                        <a:t>Chicken Tikka Naan Wrap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Topped Chips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Cheese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Heinz Beans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Gravy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Curry sauce </a:t>
                      </a:r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667418"/>
                  </a:ext>
                </a:extLst>
              </a:tr>
              <a:tr h="8019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Pasta Bar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£1.50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Pasta &amp;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Tomato &amp; Basil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Chefs Choice Sauce </a:t>
                      </a:r>
                    </a:p>
                    <a:p>
                      <a:pPr algn="ctr"/>
                      <a:endParaRPr lang="en-GB" sz="1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75331"/>
                  </a:ext>
                </a:extLst>
              </a:tr>
              <a:tr h="7143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Hot pudding &amp; Custard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85p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Rice Krispie Cake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Jamaican Ginger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Sticky Toffee Pud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Brownie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Flapjack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210498"/>
                  </a:ext>
                </a:extLst>
              </a:tr>
              <a:tr h="834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Jacket Potato Bar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(2 Fillings)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£2.30</a:t>
                      </a:r>
                    </a:p>
                  </a:txBody>
                  <a:tcPr>
                    <a:solidFill>
                      <a:srgbClr val="FF58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Beans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Tuna Mayonnaise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Beans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Tuna Mayonnaise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Beans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Tuna Mayonnaise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Beans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Tuna Mayonnaise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Baked Potato with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Beans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Cheese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Tuna Mayonnaise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757785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FC2B4505-1951-47B3-97AC-48644530E82C}"/>
              </a:ext>
            </a:extLst>
          </p:cNvPr>
          <p:cNvSpPr txBox="1"/>
          <p:nvPr/>
        </p:nvSpPr>
        <p:spPr>
          <a:xfrm>
            <a:off x="76200" y="217714"/>
            <a:ext cx="5867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rgbClr val="E92BCE"/>
                </a:solidFill>
                <a:latin typeface="Gill Sans MT Condensed" panose="020B0506020104020203" pitchFamily="34" charset="0"/>
              </a:rPr>
              <a:t>WEEK THREE MENU</a:t>
            </a:r>
          </a:p>
        </p:txBody>
      </p:sp>
    </p:spTree>
    <p:extLst>
      <p:ext uri="{BB962C8B-B14F-4D97-AF65-F5344CB8AC3E}">
        <p14:creationId xmlns:p14="http://schemas.microsoft.com/office/powerpoint/2010/main" val="3551198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739</Words>
  <Application>Microsoft Office PowerPoint</Application>
  <PresentationFormat>On-screen Show (4:3)</PresentationFormat>
  <Paragraphs>369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Gill Sans MT Condensed</vt:lpstr>
      <vt:lpstr>Office Theme</vt:lpstr>
      <vt:lpstr>PowerPoint Presentation</vt:lpstr>
      <vt:lpstr>PowerPoint Presentation</vt:lpstr>
      <vt:lpstr>PowerPoint Presentation</vt:lpstr>
    </vt:vector>
  </TitlesOfParts>
  <Company>Aramark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Pattison, Amy (UK)</dc:creator>
  <cp:lastModifiedBy>Harper, Lyn (UK)</cp:lastModifiedBy>
  <cp:revision>17</cp:revision>
  <dcterms:created xsi:type="dcterms:W3CDTF">2023-01-30T09:31:36Z</dcterms:created>
  <dcterms:modified xsi:type="dcterms:W3CDTF">2024-09-05T14:38:55Z</dcterms:modified>
</cp:coreProperties>
</file>