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2"/>
  </p:notesMasterIdLst>
  <p:sldIdLst>
    <p:sldId id="258" r:id="rId6"/>
    <p:sldId id="355" r:id="rId7"/>
    <p:sldId id="356" r:id="rId8"/>
    <p:sldId id="363" r:id="rId9"/>
    <p:sldId id="362" r:id="rId10"/>
    <p:sldId id="359" r:id="rId11"/>
    <p:sldId id="361" r:id="rId12"/>
    <p:sldId id="360" r:id="rId13"/>
    <p:sldId id="357" r:id="rId14"/>
    <p:sldId id="365" r:id="rId15"/>
    <p:sldId id="358" r:id="rId16"/>
    <p:sldId id="375" r:id="rId17"/>
    <p:sldId id="376" r:id="rId18"/>
    <p:sldId id="372" r:id="rId19"/>
    <p:sldId id="367" r:id="rId20"/>
    <p:sldId id="35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DFCF76-21A5-4CDE-8CAD-21FBD5EBD70A}" v="1" dt="2024-06-10T14:09:08.8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5707" autoAdjust="0"/>
  </p:normalViewPr>
  <p:slideViewPr>
    <p:cSldViewPr snapToGrid="0">
      <p:cViewPr varScale="1">
        <p:scale>
          <a:sx n="75" d="100"/>
          <a:sy n="75" d="100"/>
        </p:scale>
        <p:origin x="90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llymore" userId="b00407fe-628e-4d77-8c44-b9ca03da28cd" providerId="ADAL" clId="{21DFCF76-21A5-4CDE-8CAD-21FBD5EBD70A}"/>
    <pc:docChg chg="custSel addSld delSld modSld">
      <pc:chgData name="SCollymore" userId="b00407fe-628e-4d77-8c44-b9ca03da28cd" providerId="ADAL" clId="{21DFCF76-21A5-4CDE-8CAD-21FBD5EBD70A}" dt="2024-06-10T14:09:48.796" v="60" actId="5793"/>
      <pc:docMkLst>
        <pc:docMk/>
      </pc:docMkLst>
      <pc:sldChg chg="del">
        <pc:chgData name="SCollymore" userId="b00407fe-628e-4d77-8c44-b9ca03da28cd" providerId="ADAL" clId="{21DFCF76-21A5-4CDE-8CAD-21FBD5EBD70A}" dt="2024-06-10T14:09:37.121" v="1" actId="47"/>
        <pc:sldMkLst>
          <pc:docMk/>
          <pc:sldMk cId="4009988825" sldId="371"/>
        </pc:sldMkLst>
      </pc:sldChg>
      <pc:sldChg chg="modSp add mod">
        <pc:chgData name="SCollymore" userId="b00407fe-628e-4d77-8c44-b9ca03da28cd" providerId="ADAL" clId="{21DFCF76-21A5-4CDE-8CAD-21FBD5EBD70A}" dt="2024-06-10T14:09:48.796" v="60" actId="5793"/>
        <pc:sldMkLst>
          <pc:docMk/>
          <pc:sldMk cId="931075651" sldId="376"/>
        </pc:sldMkLst>
        <pc:graphicFrameChg chg="modGraphic">
          <ac:chgData name="SCollymore" userId="b00407fe-628e-4d77-8c44-b9ca03da28cd" providerId="ADAL" clId="{21DFCF76-21A5-4CDE-8CAD-21FBD5EBD70A}" dt="2024-06-10T14:09:48.796" v="60" actId="5793"/>
          <ac:graphicFrameMkLst>
            <pc:docMk/>
            <pc:sldMk cId="931075651" sldId="376"/>
            <ac:graphicFrameMk id="2" creationId="{22FA62F6-1AA7-4455-85BB-C962CDD65DC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024A1-E751-4CB1-8DBC-D2D88B5D9D68}" type="datetimeFigureOut">
              <a:rPr lang="en-GB" smtClean="0"/>
              <a:t>10/06/2024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1F9284-7285-4D16-B4A1-CB81637CDB4D}" type="slidenum">
              <a:rPr lang="en-GB" smtClean="0"/>
              <a:t>‹#›</a:t>
            </a:fld>
            <a:endParaRPr lang="en-GB"/>
          </a:p>
        </p:txBody>
      </p:sp>
    </p:spTree>
    <p:extLst>
      <p:ext uri="{BB962C8B-B14F-4D97-AF65-F5344CB8AC3E}">
        <p14:creationId xmlns:p14="http://schemas.microsoft.com/office/powerpoint/2010/main" val="3387537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aqa.org.uk/subjects/psychology/gcse/psychology-8182/subject-content/cognition-and-behaviour#Research_methods"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aqa.org.uk/subjects/psychology/gcse/psychology-8182/appendix-a-mathematical-requirements"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aqa.org.uk/subjects/psychology/gcse/psychology-8182/subject-content/cognition-and-behaviour#Research_methods"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www.aqa.org.uk/subjects/psychology/gcse/psychology-8182/appendix-a-mathematical-requirements"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aqa.org.uk/subjects/psychology/gcse/psychology-8182/subject-content/cognition-and-behaviour#Research_methods"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aqa.org.uk/subjects/psychology/gcse/psychology-8182/appendix-a-mathematical-requirement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aqa.org.uk/subjects/psychology/gcse/psychology-8182/subject-content/cognition-and-behaviour#Research_methods"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aqa.org.uk/subjects/psychology/gcse/psychology-8182/appendix-a-mathematical-requirements"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0279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3154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3519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9079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8028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GB" b="0" i="0" dirty="0">
                <a:solidFill>
                  <a:srgbClr val="4B4B4B"/>
                </a:solidFill>
                <a:effectLst/>
                <a:latin typeface="Verdana" panose="020B0604030504040204" pitchFamily="34" charset="0"/>
              </a:rPr>
              <a:t>demonstrate knowledge and understanding of psychological ideas, processes, procedures and theories in relation to the specified Paper 1 content</a:t>
            </a:r>
          </a:p>
          <a:p>
            <a:pPr algn="l">
              <a:buFont typeface="Arial" panose="020B0604020202020204" pitchFamily="34" charset="0"/>
              <a:buChar char="•"/>
            </a:pPr>
            <a:r>
              <a:rPr lang="en-GB" b="0" i="0" dirty="0">
                <a:solidFill>
                  <a:srgbClr val="4B4B4B"/>
                </a:solidFill>
                <a:effectLst/>
                <a:latin typeface="Verdana" panose="020B0604030504040204" pitchFamily="34" charset="0"/>
              </a:rPr>
              <a:t>apply psychological knowledge and understanding of the specified Paper 1 content in a range of contexts</a:t>
            </a:r>
          </a:p>
          <a:p>
            <a:pPr algn="l">
              <a:buFont typeface="Arial" panose="020B0604020202020204" pitchFamily="34" charset="0"/>
              <a:buChar char="•"/>
            </a:pPr>
            <a:r>
              <a:rPr lang="en-GB" b="0" i="0" dirty="0">
                <a:solidFill>
                  <a:srgbClr val="4B4B4B"/>
                </a:solidFill>
                <a:effectLst/>
                <a:latin typeface="Verdana" panose="020B0604030504040204" pitchFamily="34" charset="0"/>
              </a:rPr>
              <a:t>analyse and evaluate psychological ideas, information, processes and procedures in relation to the specified Paper 1 content and make judgements, draw conclusions and produce developments or refinements of psychological procedures based on their reasoning and synthesis of skills</a:t>
            </a:r>
          </a:p>
          <a:p>
            <a:pPr algn="l">
              <a:buFont typeface="Arial" panose="020B0604020202020204" pitchFamily="34" charset="0"/>
              <a:buChar char="•"/>
            </a:pPr>
            <a:r>
              <a:rPr lang="en-GB" b="0" i="0" dirty="0">
                <a:solidFill>
                  <a:srgbClr val="4B4B4B"/>
                </a:solidFill>
                <a:effectLst/>
                <a:latin typeface="Verdana" panose="020B0604030504040204" pitchFamily="34" charset="0"/>
              </a:rPr>
              <a:t>evaluate therapies and treatments including in terms of their appropriateness and effectiveness</a:t>
            </a:r>
          </a:p>
          <a:p>
            <a:pPr algn="l">
              <a:buFont typeface="Arial" panose="020B0604020202020204" pitchFamily="34" charset="0"/>
              <a:buChar char="•"/>
            </a:pPr>
            <a:r>
              <a:rPr lang="en-GB" b="0" i="0" dirty="0">
                <a:solidFill>
                  <a:srgbClr val="4B4B4B"/>
                </a:solidFill>
                <a:effectLst/>
                <a:latin typeface="Verdana" panose="020B0604030504040204" pitchFamily="34" charset="0"/>
              </a:rPr>
              <a:t>show how psychological knowledge and ideas change over time and how these inform our understanding of behaviour</a:t>
            </a:r>
          </a:p>
          <a:p>
            <a:pPr algn="l">
              <a:buFont typeface="Arial" panose="020B0604020202020204" pitchFamily="34" charset="0"/>
              <a:buChar char="•"/>
            </a:pPr>
            <a:r>
              <a:rPr lang="en-GB" b="0" i="0" dirty="0">
                <a:solidFill>
                  <a:srgbClr val="4B4B4B"/>
                </a:solidFill>
                <a:effectLst/>
                <a:latin typeface="Verdana" panose="020B0604030504040204" pitchFamily="34" charset="0"/>
              </a:rPr>
              <a:t>demonstrate the contribution of psychology to an understanding of individual, social and cultural diversity</a:t>
            </a:r>
          </a:p>
          <a:p>
            <a:pPr algn="l">
              <a:buFont typeface="Arial" panose="020B0604020202020204" pitchFamily="34" charset="0"/>
              <a:buChar char="•"/>
            </a:pPr>
            <a:r>
              <a:rPr lang="en-GB" b="0" i="0" dirty="0">
                <a:solidFill>
                  <a:srgbClr val="4B4B4B"/>
                </a:solidFill>
                <a:effectLst/>
                <a:latin typeface="Verdana" panose="020B0604030504040204" pitchFamily="34" charset="0"/>
              </a:rPr>
              <a:t>develop an understanding of the interrelationships between the core areas of psychology</a:t>
            </a:r>
          </a:p>
          <a:p>
            <a:pPr algn="l">
              <a:buFont typeface="Arial" panose="020B0604020202020204" pitchFamily="34" charset="0"/>
              <a:buChar char="•"/>
            </a:pPr>
            <a:r>
              <a:rPr lang="en-GB" b="0" i="0" dirty="0">
                <a:solidFill>
                  <a:srgbClr val="4B4B4B"/>
                </a:solidFill>
                <a:effectLst/>
                <a:latin typeface="Verdana" panose="020B0604030504040204" pitchFamily="34" charset="0"/>
              </a:rPr>
              <a:t>show how the studies for topics relate to the associated theory.</a:t>
            </a:r>
          </a:p>
          <a:p>
            <a:pPr algn="l"/>
            <a:r>
              <a:rPr lang="en-GB" b="0" i="0" dirty="0">
                <a:solidFill>
                  <a:srgbClr val="4B4B4B"/>
                </a:solidFill>
                <a:effectLst/>
                <a:latin typeface="Verdana" panose="020B0604030504040204" pitchFamily="34" charset="0"/>
              </a:rPr>
              <a:t>Knowledge and understanding of research methods (see </a:t>
            </a:r>
            <a:r>
              <a:rPr lang="en-GB" b="0" i="0" u="none" strike="noStrike" dirty="0">
                <a:solidFill>
                  <a:srgbClr val="2F71AC"/>
                </a:solidFill>
                <a:effectLst/>
                <a:latin typeface="Verdana" panose="020B0604030504040204" pitchFamily="34" charset="0"/>
                <a:hlinkClick r:id="rId3"/>
              </a:rPr>
              <a:t>Research methods</a:t>
            </a:r>
            <a:r>
              <a:rPr lang="en-GB" b="0" i="0" dirty="0">
                <a:solidFill>
                  <a:srgbClr val="4B4B4B"/>
                </a:solidFill>
                <a:effectLst/>
                <a:latin typeface="Verdana" panose="020B0604030504040204" pitchFamily="34" charset="0"/>
              </a:rPr>
              <a:t>), practical research skills and mathematical skills (see </a:t>
            </a:r>
            <a:r>
              <a:rPr lang="en-GB" b="0" i="0" u="none" strike="noStrike" dirty="0">
                <a:solidFill>
                  <a:srgbClr val="2F71AC"/>
                </a:solidFill>
                <a:effectLst/>
                <a:latin typeface="Verdana" panose="020B0604030504040204" pitchFamily="34" charset="0"/>
                <a:hlinkClick r:id="rId4"/>
              </a:rPr>
              <a:t>Appendix A: mathematical requirements</a:t>
            </a:r>
            <a:r>
              <a:rPr lang="en-GB" b="0" i="0" dirty="0">
                <a:solidFill>
                  <a:srgbClr val="4B4B4B"/>
                </a:solidFill>
                <a:effectLst/>
                <a:latin typeface="Verdana" panose="020B0604030504040204" pitchFamily="34" charset="0"/>
              </a:rPr>
              <a:t>) will be assessed across all topic areas in Paper 1. These skills should be developed by studying the specification content and through ethical, practical research activities, involving:</a:t>
            </a:r>
          </a:p>
          <a:p>
            <a:pPr algn="l">
              <a:buFont typeface="Arial" panose="020B0604020202020204" pitchFamily="34" charset="0"/>
              <a:buChar char="•"/>
            </a:pPr>
            <a:r>
              <a:rPr lang="en-GB" b="0" i="0" dirty="0">
                <a:solidFill>
                  <a:srgbClr val="4B4B4B"/>
                </a:solidFill>
                <a:effectLst/>
                <a:latin typeface="Verdana" panose="020B0604030504040204" pitchFamily="34" charset="0"/>
              </a:rPr>
              <a:t>designing research</a:t>
            </a:r>
          </a:p>
          <a:p>
            <a:pPr algn="l">
              <a:buFont typeface="Arial" panose="020B0604020202020204" pitchFamily="34" charset="0"/>
              <a:buChar char="•"/>
            </a:pPr>
            <a:r>
              <a:rPr lang="en-GB" b="0" i="0" dirty="0">
                <a:solidFill>
                  <a:srgbClr val="4B4B4B"/>
                </a:solidFill>
                <a:effectLst/>
                <a:latin typeface="Verdana" panose="020B0604030504040204" pitchFamily="34" charset="0"/>
              </a:rPr>
              <a:t>conducting research</a:t>
            </a:r>
          </a:p>
          <a:p>
            <a:pPr algn="l">
              <a:buFont typeface="Arial" panose="020B0604020202020204" pitchFamily="34" charset="0"/>
              <a:buChar char="•"/>
            </a:pPr>
            <a:r>
              <a:rPr lang="en-GB" b="0" i="0" dirty="0">
                <a:solidFill>
                  <a:srgbClr val="4B4B4B"/>
                </a:solidFill>
                <a:effectLst/>
                <a:latin typeface="Verdana" panose="020B0604030504040204" pitchFamily="34" charset="0"/>
              </a:rPr>
              <a:t>analysing and interpreting data.</a:t>
            </a:r>
          </a:p>
          <a:p>
            <a:pPr algn="l"/>
            <a:r>
              <a:rPr lang="en-GB" b="0" i="0" dirty="0">
                <a:solidFill>
                  <a:srgbClr val="4B4B4B"/>
                </a:solidFill>
                <a:effectLst/>
                <a:latin typeface="Verdana" panose="020B0604030504040204" pitchFamily="34" charset="0"/>
              </a:rPr>
              <a:t>By carrying out practical research activities, students will manage associated risks and use information and communication technology (ICT).</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16171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8D2766-C49B-4C1A-9FEE-6F146754B02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0937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GB" b="0" i="0" dirty="0">
                <a:solidFill>
                  <a:srgbClr val="4B4B4B"/>
                </a:solidFill>
                <a:effectLst/>
                <a:latin typeface="Verdana" panose="020B0604030504040204" pitchFamily="34" charset="0"/>
              </a:rPr>
              <a:t>demonstrate knowledge and understanding of psychological ideas, processes, procedures and theories in relation to the specified Paper 1 content</a:t>
            </a:r>
          </a:p>
          <a:p>
            <a:pPr algn="l">
              <a:buFont typeface="Arial" panose="020B0604020202020204" pitchFamily="34" charset="0"/>
              <a:buChar char="•"/>
            </a:pPr>
            <a:r>
              <a:rPr lang="en-GB" b="0" i="0" dirty="0">
                <a:solidFill>
                  <a:srgbClr val="4B4B4B"/>
                </a:solidFill>
                <a:effectLst/>
                <a:latin typeface="Verdana" panose="020B0604030504040204" pitchFamily="34" charset="0"/>
              </a:rPr>
              <a:t>apply psychological knowledge and understanding of the specified Paper 1 content in a range of contexts</a:t>
            </a:r>
          </a:p>
          <a:p>
            <a:pPr algn="l">
              <a:buFont typeface="Arial" panose="020B0604020202020204" pitchFamily="34" charset="0"/>
              <a:buChar char="•"/>
            </a:pPr>
            <a:r>
              <a:rPr lang="en-GB" b="0" i="0" dirty="0">
                <a:solidFill>
                  <a:srgbClr val="4B4B4B"/>
                </a:solidFill>
                <a:effectLst/>
                <a:latin typeface="Verdana" panose="020B0604030504040204" pitchFamily="34" charset="0"/>
              </a:rPr>
              <a:t>analyse and evaluate psychological ideas, information, processes and procedures in relation to the specified Paper 1 content and make judgements, draw conclusions and produce developments or refinements of psychological procedures based on their reasoning and synthesis of skills</a:t>
            </a:r>
          </a:p>
          <a:p>
            <a:pPr algn="l">
              <a:buFont typeface="Arial" panose="020B0604020202020204" pitchFamily="34" charset="0"/>
              <a:buChar char="•"/>
            </a:pPr>
            <a:r>
              <a:rPr lang="en-GB" b="0" i="0" dirty="0">
                <a:solidFill>
                  <a:srgbClr val="4B4B4B"/>
                </a:solidFill>
                <a:effectLst/>
                <a:latin typeface="Verdana" panose="020B0604030504040204" pitchFamily="34" charset="0"/>
              </a:rPr>
              <a:t>evaluate therapies and treatments including in terms of their appropriateness and effectiveness</a:t>
            </a:r>
          </a:p>
          <a:p>
            <a:pPr algn="l">
              <a:buFont typeface="Arial" panose="020B0604020202020204" pitchFamily="34" charset="0"/>
              <a:buChar char="•"/>
            </a:pPr>
            <a:r>
              <a:rPr lang="en-GB" b="0" i="0" dirty="0">
                <a:solidFill>
                  <a:srgbClr val="4B4B4B"/>
                </a:solidFill>
                <a:effectLst/>
                <a:latin typeface="Verdana" panose="020B0604030504040204" pitchFamily="34" charset="0"/>
              </a:rPr>
              <a:t>show how psychological knowledge and ideas change over time and how these inform our understanding of behaviour</a:t>
            </a:r>
          </a:p>
          <a:p>
            <a:pPr algn="l">
              <a:buFont typeface="Arial" panose="020B0604020202020204" pitchFamily="34" charset="0"/>
              <a:buChar char="•"/>
            </a:pPr>
            <a:r>
              <a:rPr lang="en-GB" b="0" i="0" dirty="0">
                <a:solidFill>
                  <a:srgbClr val="4B4B4B"/>
                </a:solidFill>
                <a:effectLst/>
                <a:latin typeface="Verdana" panose="020B0604030504040204" pitchFamily="34" charset="0"/>
              </a:rPr>
              <a:t>demonstrate the contribution of psychology to an understanding of individual, social and cultural diversity</a:t>
            </a:r>
          </a:p>
          <a:p>
            <a:pPr algn="l">
              <a:buFont typeface="Arial" panose="020B0604020202020204" pitchFamily="34" charset="0"/>
              <a:buChar char="•"/>
            </a:pPr>
            <a:r>
              <a:rPr lang="en-GB" b="0" i="0" dirty="0">
                <a:solidFill>
                  <a:srgbClr val="4B4B4B"/>
                </a:solidFill>
                <a:effectLst/>
                <a:latin typeface="Verdana" panose="020B0604030504040204" pitchFamily="34" charset="0"/>
              </a:rPr>
              <a:t>develop an understanding of the interrelationships between the core areas of psychology</a:t>
            </a:r>
          </a:p>
          <a:p>
            <a:pPr algn="l">
              <a:buFont typeface="Arial" panose="020B0604020202020204" pitchFamily="34" charset="0"/>
              <a:buChar char="•"/>
            </a:pPr>
            <a:r>
              <a:rPr lang="en-GB" b="0" i="0" dirty="0">
                <a:solidFill>
                  <a:srgbClr val="4B4B4B"/>
                </a:solidFill>
                <a:effectLst/>
                <a:latin typeface="Verdana" panose="020B0604030504040204" pitchFamily="34" charset="0"/>
              </a:rPr>
              <a:t>show how the studies for topics relate to the associated theory.</a:t>
            </a:r>
          </a:p>
          <a:p>
            <a:pPr algn="l"/>
            <a:r>
              <a:rPr lang="en-GB" b="0" i="0" dirty="0">
                <a:solidFill>
                  <a:srgbClr val="4B4B4B"/>
                </a:solidFill>
                <a:effectLst/>
                <a:latin typeface="Verdana" panose="020B0604030504040204" pitchFamily="34" charset="0"/>
              </a:rPr>
              <a:t>Knowledge and understanding of research methods (see </a:t>
            </a:r>
            <a:r>
              <a:rPr lang="en-GB" b="0" i="0" u="none" strike="noStrike" dirty="0">
                <a:solidFill>
                  <a:srgbClr val="2F71AC"/>
                </a:solidFill>
                <a:effectLst/>
                <a:latin typeface="Verdana" panose="020B0604030504040204" pitchFamily="34" charset="0"/>
                <a:hlinkClick r:id="rId3"/>
              </a:rPr>
              <a:t>Research methods</a:t>
            </a:r>
            <a:r>
              <a:rPr lang="en-GB" b="0" i="0" dirty="0">
                <a:solidFill>
                  <a:srgbClr val="4B4B4B"/>
                </a:solidFill>
                <a:effectLst/>
                <a:latin typeface="Verdana" panose="020B0604030504040204" pitchFamily="34" charset="0"/>
              </a:rPr>
              <a:t>), practical research skills and mathematical skills (see </a:t>
            </a:r>
            <a:r>
              <a:rPr lang="en-GB" b="0" i="0" u="none" strike="noStrike" dirty="0">
                <a:solidFill>
                  <a:srgbClr val="2F71AC"/>
                </a:solidFill>
                <a:effectLst/>
                <a:latin typeface="Verdana" panose="020B0604030504040204" pitchFamily="34" charset="0"/>
                <a:hlinkClick r:id="rId4"/>
              </a:rPr>
              <a:t>Appendix A: mathematical requirements</a:t>
            </a:r>
            <a:r>
              <a:rPr lang="en-GB" b="0" i="0" dirty="0">
                <a:solidFill>
                  <a:srgbClr val="4B4B4B"/>
                </a:solidFill>
                <a:effectLst/>
                <a:latin typeface="Verdana" panose="020B0604030504040204" pitchFamily="34" charset="0"/>
              </a:rPr>
              <a:t>) will be assessed across all topic areas in Paper 1. These skills should be developed by studying the specification content and through ethical, practical research activities, involving:</a:t>
            </a:r>
          </a:p>
          <a:p>
            <a:pPr algn="l">
              <a:buFont typeface="Arial" panose="020B0604020202020204" pitchFamily="34" charset="0"/>
              <a:buChar char="•"/>
            </a:pPr>
            <a:r>
              <a:rPr lang="en-GB" b="0" i="0" dirty="0">
                <a:solidFill>
                  <a:srgbClr val="4B4B4B"/>
                </a:solidFill>
                <a:effectLst/>
                <a:latin typeface="Verdana" panose="020B0604030504040204" pitchFamily="34" charset="0"/>
              </a:rPr>
              <a:t>designing research</a:t>
            </a:r>
          </a:p>
          <a:p>
            <a:pPr algn="l">
              <a:buFont typeface="Arial" panose="020B0604020202020204" pitchFamily="34" charset="0"/>
              <a:buChar char="•"/>
            </a:pPr>
            <a:r>
              <a:rPr lang="en-GB" b="0" i="0" dirty="0">
                <a:solidFill>
                  <a:srgbClr val="4B4B4B"/>
                </a:solidFill>
                <a:effectLst/>
                <a:latin typeface="Verdana" panose="020B0604030504040204" pitchFamily="34" charset="0"/>
              </a:rPr>
              <a:t>conducting research</a:t>
            </a:r>
          </a:p>
          <a:p>
            <a:pPr algn="l">
              <a:buFont typeface="Arial" panose="020B0604020202020204" pitchFamily="34" charset="0"/>
              <a:buChar char="•"/>
            </a:pPr>
            <a:r>
              <a:rPr lang="en-GB" b="0" i="0" dirty="0">
                <a:solidFill>
                  <a:srgbClr val="4B4B4B"/>
                </a:solidFill>
                <a:effectLst/>
                <a:latin typeface="Verdana" panose="020B0604030504040204" pitchFamily="34" charset="0"/>
              </a:rPr>
              <a:t>analysing and interpreting data.</a:t>
            </a:r>
          </a:p>
          <a:p>
            <a:pPr algn="l"/>
            <a:r>
              <a:rPr lang="en-GB" b="0" i="0" dirty="0">
                <a:solidFill>
                  <a:srgbClr val="4B4B4B"/>
                </a:solidFill>
                <a:effectLst/>
                <a:latin typeface="Verdana" panose="020B0604030504040204" pitchFamily="34" charset="0"/>
              </a:rPr>
              <a:t>By carrying out practical research activities, students will manage associated risks and use information and communication technology (ICT).</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1715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2238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GB" b="0" i="0" dirty="0">
                <a:solidFill>
                  <a:srgbClr val="4B4B4B"/>
                </a:solidFill>
                <a:effectLst/>
                <a:latin typeface="Verdana" panose="020B0604030504040204" pitchFamily="34" charset="0"/>
              </a:rPr>
              <a:t>demonstrate knowledge and understanding of psychological ideas, processes, procedures and theories in relation to the specified Paper 1 content</a:t>
            </a:r>
          </a:p>
          <a:p>
            <a:pPr algn="l">
              <a:buFont typeface="Arial" panose="020B0604020202020204" pitchFamily="34" charset="0"/>
              <a:buChar char="•"/>
            </a:pPr>
            <a:r>
              <a:rPr lang="en-GB" b="0" i="0" dirty="0">
                <a:solidFill>
                  <a:srgbClr val="4B4B4B"/>
                </a:solidFill>
                <a:effectLst/>
                <a:latin typeface="Verdana" panose="020B0604030504040204" pitchFamily="34" charset="0"/>
              </a:rPr>
              <a:t>apply psychological knowledge and understanding of the specified Paper 1 content in a range of contexts</a:t>
            </a:r>
          </a:p>
          <a:p>
            <a:pPr algn="l">
              <a:buFont typeface="Arial" panose="020B0604020202020204" pitchFamily="34" charset="0"/>
              <a:buChar char="•"/>
            </a:pPr>
            <a:r>
              <a:rPr lang="en-GB" b="0" i="0" dirty="0">
                <a:solidFill>
                  <a:srgbClr val="4B4B4B"/>
                </a:solidFill>
                <a:effectLst/>
                <a:latin typeface="Verdana" panose="020B0604030504040204" pitchFamily="34" charset="0"/>
              </a:rPr>
              <a:t>analyse and evaluate psychological ideas, information, processes and procedures in relation to the specified Paper 1 content and make judgements, draw conclusions and produce developments or refinements of psychological procedures based on their reasoning and synthesis of skills</a:t>
            </a:r>
          </a:p>
          <a:p>
            <a:pPr algn="l">
              <a:buFont typeface="Arial" panose="020B0604020202020204" pitchFamily="34" charset="0"/>
              <a:buChar char="•"/>
            </a:pPr>
            <a:r>
              <a:rPr lang="en-GB" b="0" i="0" dirty="0">
                <a:solidFill>
                  <a:srgbClr val="4B4B4B"/>
                </a:solidFill>
                <a:effectLst/>
                <a:latin typeface="Verdana" panose="020B0604030504040204" pitchFamily="34" charset="0"/>
              </a:rPr>
              <a:t>evaluate therapies and treatments including in terms of their appropriateness and effectiveness</a:t>
            </a:r>
          </a:p>
          <a:p>
            <a:pPr algn="l">
              <a:buFont typeface="Arial" panose="020B0604020202020204" pitchFamily="34" charset="0"/>
              <a:buChar char="•"/>
            </a:pPr>
            <a:r>
              <a:rPr lang="en-GB" b="0" i="0" dirty="0">
                <a:solidFill>
                  <a:srgbClr val="4B4B4B"/>
                </a:solidFill>
                <a:effectLst/>
                <a:latin typeface="Verdana" panose="020B0604030504040204" pitchFamily="34" charset="0"/>
              </a:rPr>
              <a:t>show how psychological knowledge and ideas change over time and how these inform our understanding of behaviour</a:t>
            </a:r>
          </a:p>
          <a:p>
            <a:pPr algn="l">
              <a:buFont typeface="Arial" panose="020B0604020202020204" pitchFamily="34" charset="0"/>
              <a:buChar char="•"/>
            </a:pPr>
            <a:r>
              <a:rPr lang="en-GB" b="0" i="0" dirty="0">
                <a:solidFill>
                  <a:srgbClr val="4B4B4B"/>
                </a:solidFill>
                <a:effectLst/>
                <a:latin typeface="Verdana" panose="020B0604030504040204" pitchFamily="34" charset="0"/>
              </a:rPr>
              <a:t>demonstrate the contribution of psychology to an understanding of individual, social and cultural diversity</a:t>
            </a:r>
          </a:p>
          <a:p>
            <a:pPr algn="l">
              <a:buFont typeface="Arial" panose="020B0604020202020204" pitchFamily="34" charset="0"/>
              <a:buChar char="•"/>
            </a:pPr>
            <a:r>
              <a:rPr lang="en-GB" b="0" i="0" dirty="0">
                <a:solidFill>
                  <a:srgbClr val="4B4B4B"/>
                </a:solidFill>
                <a:effectLst/>
                <a:latin typeface="Verdana" panose="020B0604030504040204" pitchFamily="34" charset="0"/>
              </a:rPr>
              <a:t>develop an understanding of the interrelationships between the core areas of psychology</a:t>
            </a:r>
          </a:p>
          <a:p>
            <a:pPr algn="l">
              <a:buFont typeface="Arial" panose="020B0604020202020204" pitchFamily="34" charset="0"/>
              <a:buChar char="•"/>
            </a:pPr>
            <a:r>
              <a:rPr lang="en-GB" b="0" i="0" dirty="0">
                <a:solidFill>
                  <a:srgbClr val="4B4B4B"/>
                </a:solidFill>
                <a:effectLst/>
                <a:latin typeface="Verdana" panose="020B0604030504040204" pitchFamily="34" charset="0"/>
              </a:rPr>
              <a:t>show how the studies for topics relate to the associated theory.</a:t>
            </a:r>
          </a:p>
          <a:p>
            <a:pPr algn="l"/>
            <a:r>
              <a:rPr lang="en-GB" b="0" i="0" dirty="0">
                <a:solidFill>
                  <a:srgbClr val="4B4B4B"/>
                </a:solidFill>
                <a:effectLst/>
                <a:latin typeface="Verdana" panose="020B0604030504040204" pitchFamily="34" charset="0"/>
              </a:rPr>
              <a:t>Knowledge and understanding of research methods (see </a:t>
            </a:r>
            <a:r>
              <a:rPr lang="en-GB" b="0" i="0" u="none" strike="noStrike" dirty="0">
                <a:solidFill>
                  <a:srgbClr val="2F71AC"/>
                </a:solidFill>
                <a:effectLst/>
                <a:latin typeface="Verdana" panose="020B0604030504040204" pitchFamily="34" charset="0"/>
                <a:hlinkClick r:id="rId3"/>
              </a:rPr>
              <a:t>Research methods</a:t>
            </a:r>
            <a:r>
              <a:rPr lang="en-GB" b="0" i="0" dirty="0">
                <a:solidFill>
                  <a:srgbClr val="4B4B4B"/>
                </a:solidFill>
                <a:effectLst/>
                <a:latin typeface="Verdana" panose="020B0604030504040204" pitchFamily="34" charset="0"/>
              </a:rPr>
              <a:t>), practical research skills and mathematical skills (see </a:t>
            </a:r>
            <a:r>
              <a:rPr lang="en-GB" b="0" i="0" u="none" strike="noStrike" dirty="0">
                <a:solidFill>
                  <a:srgbClr val="2F71AC"/>
                </a:solidFill>
                <a:effectLst/>
                <a:latin typeface="Verdana" panose="020B0604030504040204" pitchFamily="34" charset="0"/>
                <a:hlinkClick r:id="rId4"/>
              </a:rPr>
              <a:t>Appendix A: mathematical requirements</a:t>
            </a:r>
            <a:r>
              <a:rPr lang="en-GB" b="0" i="0" dirty="0">
                <a:solidFill>
                  <a:srgbClr val="4B4B4B"/>
                </a:solidFill>
                <a:effectLst/>
                <a:latin typeface="Verdana" panose="020B0604030504040204" pitchFamily="34" charset="0"/>
              </a:rPr>
              <a:t>) will be assessed across all topic areas in Paper 1. These skills should be developed by studying the specification content and through ethical, practical research activities, involving:</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8739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1861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GB" b="0" i="0" dirty="0">
                <a:solidFill>
                  <a:srgbClr val="4B4B4B"/>
                </a:solidFill>
                <a:effectLst/>
                <a:latin typeface="Verdana" panose="020B0604030504040204" pitchFamily="34" charset="0"/>
              </a:rPr>
              <a:t>demonstrate knowledge and understanding of psychological ideas, processes, procedures and theories in relation to the specified Paper 1 content</a:t>
            </a:r>
          </a:p>
          <a:p>
            <a:pPr algn="l">
              <a:buFont typeface="Arial" panose="020B0604020202020204" pitchFamily="34" charset="0"/>
              <a:buChar char="•"/>
            </a:pPr>
            <a:r>
              <a:rPr lang="en-GB" b="0" i="0" dirty="0">
                <a:solidFill>
                  <a:srgbClr val="4B4B4B"/>
                </a:solidFill>
                <a:effectLst/>
                <a:latin typeface="Verdana" panose="020B0604030504040204" pitchFamily="34" charset="0"/>
              </a:rPr>
              <a:t>apply psychological knowledge and understanding of the specified Paper 1 content in a range of contexts</a:t>
            </a:r>
          </a:p>
          <a:p>
            <a:pPr algn="l">
              <a:buFont typeface="Arial" panose="020B0604020202020204" pitchFamily="34" charset="0"/>
              <a:buChar char="•"/>
            </a:pPr>
            <a:r>
              <a:rPr lang="en-GB" b="0" i="0" dirty="0">
                <a:solidFill>
                  <a:srgbClr val="4B4B4B"/>
                </a:solidFill>
                <a:effectLst/>
                <a:latin typeface="Verdana" panose="020B0604030504040204" pitchFamily="34" charset="0"/>
              </a:rPr>
              <a:t>analyse and evaluate psychological ideas, information, processes and procedures in relation to the specified Paper 1 content and make judgements, draw conclusions and produce developments or refinements of psychological procedures based on their reasoning and synthesis of skills</a:t>
            </a:r>
          </a:p>
          <a:p>
            <a:pPr algn="l">
              <a:buFont typeface="Arial" panose="020B0604020202020204" pitchFamily="34" charset="0"/>
              <a:buChar char="•"/>
            </a:pPr>
            <a:r>
              <a:rPr lang="en-GB" b="0" i="0" dirty="0">
                <a:solidFill>
                  <a:srgbClr val="4B4B4B"/>
                </a:solidFill>
                <a:effectLst/>
                <a:latin typeface="Verdana" panose="020B0604030504040204" pitchFamily="34" charset="0"/>
              </a:rPr>
              <a:t>evaluate therapies and treatments including in terms of their appropriateness and effectiveness</a:t>
            </a:r>
          </a:p>
          <a:p>
            <a:pPr algn="l">
              <a:buFont typeface="Arial" panose="020B0604020202020204" pitchFamily="34" charset="0"/>
              <a:buChar char="•"/>
            </a:pPr>
            <a:r>
              <a:rPr lang="en-GB" b="0" i="0" dirty="0">
                <a:solidFill>
                  <a:srgbClr val="4B4B4B"/>
                </a:solidFill>
                <a:effectLst/>
                <a:latin typeface="Verdana" panose="020B0604030504040204" pitchFamily="34" charset="0"/>
              </a:rPr>
              <a:t>show how psychological knowledge and ideas change over time and how these inform our understanding of behaviour</a:t>
            </a:r>
          </a:p>
          <a:p>
            <a:pPr algn="l">
              <a:buFont typeface="Arial" panose="020B0604020202020204" pitchFamily="34" charset="0"/>
              <a:buChar char="•"/>
            </a:pPr>
            <a:r>
              <a:rPr lang="en-GB" b="0" i="0" dirty="0">
                <a:solidFill>
                  <a:srgbClr val="4B4B4B"/>
                </a:solidFill>
                <a:effectLst/>
                <a:latin typeface="Verdana" panose="020B0604030504040204" pitchFamily="34" charset="0"/>
              </a:rPr>
              <a:t>demonstrate the contribution of psychology to an understanding of individual, social and cultural diversity</a:t>
            </a:r>
          </a:p>
          <a:p>
            <a:pPr algn="l">
              <a:buFont typeface="Arial" panose="020B0604020202020204" pitchFamily="34" charset="0"/>
              <a:buChar char="•"/>
            </a:pPr>
            <a:r>
              <a:rPr lang="en-GB" b="0" i="0" dirty="0">
                <a:solidFill>
                  <a:srgbClr val="4B4B4B"/>
                </a:solidFill>
                <a:effectLst/>
                <a:latin typeface="Verdana" panose="020B0604030504040204" pitchFamily="34" charset="0"/>
              </a:rPr>
              <a:t>develop an understanding of the interrelationships between the core areas of psychology</a:t>
            </a:r>
          </a:p>
          <a:p>
            <a:pPr algn="l">
              <a:buFont typeface="Arial" panose="020B0604020202020204" pitchFamily="34" charset="0"/>
              <a:buChar char="•"/>
            </a:pPr>
            <a:r>
              <a:rPr lang="en-GB" b="0" i="0" dirty="0">
                <a:solidFill>
                  <a:srgbClr val="4B4B4B"/>
                </a:solidFill>
                <a:effectLst/>
                <a:latin typeface="Verdana" panose="020B0604030504040204" pitchFamily="34" charset="0"/>
              </a:rPr>
              <a:t>show how the studies for topics relate to the associated theory.</a:t>
            </a:r>
          </a:p>
          <a:p>
            <a:pPr algn="l"/>
            <a:r>
              <a:rPr lang="en-GB" b="0" i="0" dirty="0">
                <a:solidFill>
                  <a:srgbClr val="4B4B4B"/>
                </a:solidFill>
                <a:effectLst/>
                <a:latin typeface="Verdana" panose="020B0604030504040204" pitchFamily="34" charset="0"/>
              </a:rPr>
              <a:t>Knowledge and understanding of research methods (see </a:t>
            </a:r>
            <a:r>
              <a:rPr lang="en-GB" b="0" i="0" u="none" strike="noStrike" dirty="0">
                <a:solidFill>
                  <a:srgbClr val="2F71AC"/>
                </a:solidFill>
                <a:effectLst/>
                <a:latin typeface="Verdana" panose="020B0604030504040204" pitchFamily="34" charset="0"/>
                <a:hlinkClick r:id="rId3"/>
              </a:rPr>
              <a:t>Research methods</a:t>
            </a:r>
            <a:r>
              <a:rPr lang="en-GB" b="0" i="0" dirty="0">
                <a:solidFill>
                  <a:srgbClr val="4B4B4B"/>
                </a:solidFill>
                <a:effectLst/>
                <a:latin typeface="Verdana" panose="020B0604030504040204" pitchFamily="34" charset="0"/>
              </a:rPr>
              <a:t>), practical research skills and mathematical skills (see </a:t>
            </a:r>
            <a:r>
              <a:rPr lang="en-GB" b="0" i="0" u="none" strike="noStrike" dirty="0">
                <a:solidFill>
                  <a:srgbClr val="2F71AC"/>
                </a:solidFill>
                <a:effectLst/>
                <a:latin typeface="Verdana" panose="020B0604030504040204" pitchFamily="34" charset="0"/>
                <a:hlinkClick r:id="rId4"/>
              </a:rPr>
              <a:t>Appendix A: mathematical requirements</a:t>
            </a:r>
            <a:r>
              <a:rPr lang="en-GB" b="0" i="0" dirty="0">
                <a:solidFill>
                  <a:srgbClr val="4B4B4B"/>
                </a:solidFill>
                <a:effectLst/>
                <a:latin typeface="Verdana" panose="020B0604030504040204" pitchFamily="34" charset="0"/>
              </a:rPr>
              <a:t>) will be assessed across all topic areas in Paper 1. These skills should be developed by studying the specification content and through ethical, practical research activities, involving:</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255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7575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6756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36E5E6-2F10-483C-8925-C7DB02F810E9}"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0369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AA82F-5C23-CC94-EF2D-8F3B671178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20AA19-C5D1-3089-B30A-2AC0D39694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380FF31-4757-3301-DEFB-D6386097D48F}"/>
              </a:ext>
            </a:extLst>
          </p:cNvPr>
          <p:cNvSpPr>
            <a:spLocks noGrp="1"/>
          </p:cNvSpPr>
          <p:nvPr>
            <p:ph type="dt" sz="half" idx="10"/>
          </p:nvPr>
        </p:nvSpPr>
        <p:spPr/>
        <p:txBody>
          <a:bodyPr/>
          <a:lstStyle/>
          <a:p>
            <a:fld id="{6E17BD83-20FB-4775-AA1C-F76837BED20D}" type="datetimeFigureOut">
              <a:rPr lang="en-GB" smtClean="0"/>
              <a:t>10/06/2024</a:t>
            </a:fld>
            <a:endParaRPr lang="en-GB"/>
          </a:p>
        </p:txBody>
      </p:sp>
      <p:sp>
        <p:nvSpPr>
          <p:cNvPr id="5" name="Footer Placeholder 4">
            <a:extLst>
              <a:ext uri="{FF2B5EF4-FFF2-40B4-BE49-F238E27FC236}">
                <a16:creationId xmlns:a16="http://schemas.microsoft.com/office/drawing/2014/main" id="{AF784D06-55AE-2040-1985-1CC9FFD0B6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F11EE4-A995-457F-C73C-6FBFB67D7FB0}"/>
              </a:ext>
            </a:extLst>
          </p:cNvPr>
          <p:cNvSpPr>
            <a:spLocks noGrp="1"/>
          </p:cNvSpPr>
          <p:nvPr>
            <p:ph type="sldNum" sz="quarter" idx="12"/>
          </p:nvPr>
        </p:nvSpPr>
        <p:spPr/>
        <p:txBody>
          <a:bodyPr/>
          <a:lstStyle/>
          <a:p>
            <a:fld id="{85B206C5-2519-4D56-9806-19BBE81A1F69}" type="slidenum">
              <a:rPr lang="en-GB" smtClean="0"/>
              <a:t>‹#›</a:t>
            </a:fld>
            <a:endParaRPr lang="en-GB"/>
          </a:p>
        </p:txBody>
      </p:sp>
    </p:spTree>
    <p:extLst>
      <p:ext uri="{BB962C8B-B14F-4D97-AF65-F5344CB8AC3E}">
        <p14:creationId xmlns:p14="http://schemas.microsoft.com/office/powerpoint/2010/main" val="45510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DE23-04F9-D6DE-8B18-E1A9D1AF88F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62392F2-D6EB-EFEA-6C82-BB816AC17E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C93730-F351-4AA3-E7B3-4AF628377EAA}"/>
              </a:ext>
            </a:extLst>
          </p:cNvPr>
          <p:cNvSpPr>
            <a:spLocks noGrp="1"/>
          </p:cNvSpPr>
          <p:nvPr>
            <p:ph type="dt" sz="half" idx="10"/>
          </p:nvPr>
        </p:nvSpPr>
        <p:spPr/>
        <p:txBody>
          <a:bodyPr/>
          <a:lstStyle/>
          <a:p>
            <a:fld id="{6E17BD83-20FB-4775-AA1C-F76837BED20D}" type="datetimeFigureOut">
              <a:rPr lang="en-GB" smtClean="0"/>
              <a:t>10/06/2024</a:t>
            </a:fld>
            <a:endParaRPr lang="en-GB"/>
          </a:p>
        </p:txBody>
      </p:sp>
      <p:sp>
        <p:nvSpPr>
          <p:cNvPr id="5" name="Footer Placeholder 4">
            <a:extLst>
              <a:ext uri="{FF2B5EF4-FFF2-40B4-BE49-F238E27FC236}">
                <a16:creationId xmlns:a16="http://schemas.microsoft.com/office/drawing/2014/main" id="{CDF36E1E-20FE-F7B4-6C11-D7DF032443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05E848-20E6-53E4-64EB-6A49D0856A52}"/>
              </a:ext>
            </a:extLst>
          </p:cNvPr>
          <p:cNvSpPr>
            <a:spLocks noGrp="1"/>
          </p:cNvSpPr>
          <p:nvPr>
            <p:ph type="sldNum" sz="quarter" idx="12"/>
          </p:nvPr>
        </p:nvSpPr>
        <p:spPr/>
        <p:txBody>
          <a:bodyPr/>
          <a:lstStyle/>
          <a:p>
            <a:fld id="{85B206C5-2519-4D56-9806-19BBE81A1F69}" type="slidenum">
              <a:rPr lang="en-GB" smtClean="0"/>
              <a:t>‹#›</a:t>
            </a:fld>
            <a:endParaRPr lang="en-GB"/>
          </a:p>
        </p:txBody>
      </p:sp>
    </p:spTree>
    <p:extLst>
      <p:ext uri="{BB962C8B-B14F-4D97-AF65-F5344CB8AC3E}">
        <p14:creationId xmlns:p14="http://schemas.microsoft.com/office/powerpoint/2010/main" val="2354548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92E01D-A37D-1D91-C232-1B54B70081F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2053B17-76E7-3790-70F8-527A053F48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BF9EAC-FD07-F6CE-61FF-416E04DD2739}"/>
              </a:ext>
            </a:extLst>
          </p:cNvPr>
          <p:cNvSpPr>
            <a:spLocks noGrp="1"/>
          </p:cNvSpPr>
          <p:nvPr>
            <p:ph type="dt" sz="half" idx="10"/>
          </p:nvPr>
        </p:nvSpPr>
        <p:spPr/>
        <p:txBody>
          <a:bodyPr/>
          <a:lstStyle/>
          <a:p>
            <a:fld id="{6E17BD83-20FB-4775-AA1C-F76837BED20D}" type="datetimeFigureOut">
              <a:rPr lang="en-GB" smtClean="0"/>
              <a:t>10/06/2024</a:t>
            </a:fld>
            <a:endParaRPr lang="en-GB"/>
          </a:p>
        </p:txBody>
      </p:sp>
      <p:sp>
        <p:nvSpPr>
          <p:cNvPr id="5" name="Footer Placeholder 4">
            <a:extLst>
              <a:ext uri="{FF2B5EF4-FFF2-40B4-BE49-F238E27FC236}">
                <a16:creationId xmlns:a16="http://schemas.microsoft.com/office/drawing/2014/main" id="{28CD9766-C9B3-17E7-6947-B0408BB94A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E2C290-ED92-801B-75A2-4D08F8B30DE9}"/>
              </a:ext>
            </a:extLst>
          </p:cNvPr>
          <p:cNvSpPr>
            <a:spLocks noGrp="1"/>
          </p:cNvSpPr>
          <p:nvPr>
            <p:ph type="sldNum" sz="quarter" idx="12"/>
          </p:nvPr>
        </p:nvSpPr>
        <p:spPr/>
        <p:txBody>
          <a:bodyPr/>
          <a:lstStyle/>
          <a:p>
            <a:fld id="{85B206C5-2519-4D56-9806-19BBE81A1F69}" type="slidenum">
              <a:rPr lang="en-GB" smtClean="0"/>
              <a:t>‹#›</a:t>
            </a:fld>
            <a:endParaRPr lang="en-GB"/>
          </a:p>
        </p:txBody>
      </p:sp>
    </p:spTree>
    <p:extLst>
      <p:ext uri="{BB962C8B-B14F-4D97-AF65-F5344CB8AC3E}">
        <p14:creationId xmlns:p14="http://schemas.microsoft.com/office/powerpoint/2010/main" val="328546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EDF2B47-7C58-458B-A014-B081B81A8D06}"/>
              </a:ext>
            </a:extLst>
          </p:cNvPr>
          <p:cNvGrpSpPr/>
          <p:nvPr userDrawn="1"/>
        </p:nvGrpSpPr>
        <p:grpSpPr>
          <a:xfrm>
            <a:off x="12578642" y="2"/>
            <a:ext cx="2196697" cy="1816099"/>
            <a:chOff x="12554553" y="1"/>
            <a:chExt cx="1647523" cy="1816099"/>
          </a:xfrm>
        </p:grpSpPr>
        <p:sp>
          <p:nvSpPr>
            <p:cNvPr id="4" name="Rectangle: Folded Corner 3">
              <a:extLst>
                <a:ext uri="{FF2B5EF4-FFF2-40B4-BE49-F238E27FC236}">
                  <a16:creationId xmlns:a16="http://schemas.microsoft.com/office/drawing/2014/main" id="{C7ACA455-4437-4416-A6F0-33D534A6AE9F}"/>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7180DD64-6AC6-41B8-826F-6BE55763C657}"/>
                </a:ext>
              </a:extLst>
            </p:cNvPr>
            <p:cNvPicPr>
              <a:picLocks noChangeAspect="1"/>
            </p:cNvPicPr>
            <p:nvPr userDrawn="1"/>
          </p:nvPicPr>
          <p:blipFill>
            <a:blip r:embed="rId2"/>
            <a:stretch>
              <a:fillRect/>
            </a:stretch>
          </p:blipFill>
          <p:spPr>
            <a:xfrm>
              <a:off x="13802026" y="424090"/>
              <a:ext cx="400050" cy="657225"/>
            </a:xfrm>
            <a:prstGeom prst="rect">
              <a:avLst/>
            </a:prstGeom>
          </p:spPr>
        </p:pic>
      </p:grpSp>
      <p:sp>
        <p:nvSpPr>
          <p:cNvPr id="6" name="Title 5">
            <a:extLst>
              <a:ext uri="{FF2B5EF4-FFF2-40B4-BE49-F238E27FC236}">
                <a16:creationId xmlns:a16="http://schemas.microsoft.com/office/drawing/2014/main" id="{F03BF9FD-DA0F-4739-9B69-0A2D712E7D83}"/>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15597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15F07-662E-0247-270E-854720649D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E287D2F-A97E-AA0C-44AB-18CB31645B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9A00FB-447F-1974-2E3E-87F8387ED0FF}"/>
              </a:ext>
            </a:extLst>
          </p:cNvPr>
          <p:cNvSpPr>
            <a:spLocks noGrp="1"/>
          </p:cNvSpPr>
          <p:nvPr>
            <p:ph type="dt" sz="half" idx="10"/>
          </p:nvPr>
        </p:nvSpPr>
        <p:spPr/>
        <p:txBody>
          <a:bodyPr/>
          <a:lstStyle/>
          <a:p>
            <a:fld id="{6E17BD83-20FB-4775-AA1C-F76837BED20D}" type="datetimeFigureOut">
              <a:rPr lang="en-GB" smtClean="0"/>
              <a:t>10/06/2024</a:t>
            </a:fld>
            <a:endParaRPr lang="en-GB"/>
          </a:p>
        </p:txBody>
      </p:sp>
      <p:sp>
        <p:nvSpPr>
          <p:cNvPr id="5" name="Footer Placeholder 4">
            <a:extLst>
              <a:ext uri="{FF2B5EF4-FFF2-40B4-BE49-F238E27FC236}">
                <a16:creationId xmlns:a16="http://schemas.microsoft.com/office/drawing/2014/main" id="{91EB888B-9621-52F7-1AF4-9149605277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DF54B3-D0F5-E31E-BBE2-9F15D14EDA4E}"/>
              </a:ext>
            </a:extLst>
          </p:cNvPr>
          <p:cNvSpPr>
            <a:spLocks noGrp="1"/>
          </p:cNvSpPr>
          <p:nvPr>
            <p:ph type="sldNum" sz="quarter" idx="12"/>
          </p:nvPr>
        </p:nvSpPr>
        <p:spPr/>
        <p:txBody>
          <a:bodyPr/>
          <a:lstStyle/>
          <a:p>
            <a:fld id="{85B206C5-2519-4D56-9806-19BBE81A1F69}" type="slidenum">
              <a:rPr lang="en-GB" smtClean="0"/>
              <a:t>‹#›</a:t>
            </a:fld>
            <a:endParaRPr lang="en-GB"/>
          </a:p>
        </p:txBody>
      </p:sp>
    </p:spTree>
    <p:extLst>
      <p:ext uri="{BB962C8B-B14F-4D97-AF65-F5344CB8AC3E}">
        <p14:creationId xmlns:p14="http://schemas.microsoft.com/office/powerpoint/2010/main" val="970555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076BF-645B-CFE0-5941-E408375FC9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21F8B2F-1D94-379E-4C69-6152E6D7A7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14B65F-8F76-AF77-5257-11141E93E67A}"/>
              </a:ext>
            </a:extLst>
          </p:cNvPr>
          <p:cNvSpPr>
            <a:spLocks noGrp="1"/>
          </p:cNvSpPr>
          <p:nvPr>
            <p:ph type="dt" sz="half" idx="10"/>
          </p:nvPr>
        </p:nvSpPr>
        <p:spPr/>
        <p:txBody>
          <a:bodyPr/>
          <a:lstStyle/>
          <a:p>
            <a:fld id="{6E17BD83-20FB-4775-AA1C-F76837BED20D}" type="datetimeFigureOut">
              <a:rPr lang="en-GB" smtClean="0"/>
              <a:t>10/06/2024</a:t>
            </a:fld>
            <a:endParaRPr lang="en-GB"/>
          </a:p>
        </p:txBody>
      </p:sp>
      <p:sp>
        <p:nvSpPr>
          <p:cNvPr id="5" name="Footer Placeholder 4">
            <a:extLst>
              <a:ext uri="{FF2B5EF4-FFF2-40B4-BE49-F238E27FC236}">
                <a16:creationId xmlns:a16="http://schemas.microsoft.com/office/drawing/2014/main" id="{597AC186-1183-AFA4-78D7-72C82DD7D4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2E8148-9264-B489-F036-C587BDC5A476}"/>
              </a:ext>
            </a:extLst>
          </p:cNvPr>
          <p:cNvSpPr>
            <a:spLocks noGrp="1"/>
          </p:cNvSpPr>
          <p:nvPr>
            <p:ph type="sldNum" sz="quarter" idx="12"/>
          </p:nvPr>
        </p:nvSpPr>
        <p:spPr/>
        <p:txBody>
          <a:bodyPr/>
          <a:lstStyle/>
          <a:p>
            <a:fld id="{85B206C5-2519-4D56-9806-19BBE81A1F69}" type="slidenum">
              <a:rPr lang="en-GB" smtClean="0"/>
              <a:t>‹#›</a:t>
            </a:fld>
            <a:endParaRPr lang="en-GB"/>
          </a:p>
        </p:txBody>
      </p:sp>
    </p:spTree>
    <p:extLst>
      <p:ext uri="{BB962C8B-B14F-4D97-AF65-F5344CB8AC3E}">
        <p14:creationId xmlns:p14="http://schemas.microsoft.com/office/powerpoint/2010/main" val="1215882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57F60-525D-1E4C-EC53-020DB664502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792489-3165-6D38-A0F9-7858F0BE7A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B7323A-0154-25B9-D2CA-5C3D1CBB29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06E36DB-B297-7089-28AD-CB9293C4589C}"/>
              </a:ext>
            </a:extLst>
          </p:cNvPr>
          <p:cNvSpPr>
            <a:spLocks noGrp="1"/>
          </p:cNvSpPr>
          <p:nvPr>
            <p:ph type="dt" sz="half" idx="10"/>
          </p:nvPr>
        </p:nvSpPr>
        <p:spPr/>
        <p:txBody>
          <a:bodyPr/>
          <a:lstStyle/>
          <a:p>
            <a:fld id="{6E17BD83-20FB-4775-AA1C-F76837BED20D}" type="datetimeFigureOut">
              <a:rPr lang="en-GB" smtClean="0"/>
              <a:t>10/06/2024</a:t>
            </a:fld>
            <a:endParaRPr lang="en-GB"/>
          </a:p>
        </p:txBody>
      </p:sp>
      <p:sp>
        <p:nvSpPr>
          <p:cNvPr id="6" name="Footer Placeholder 5">
            <a:extLst>
              <a:ext uri="{FF2B5EF4-FFF2-40B4-BE49-F238E27FC236}">
                <a16:creationId xmlns:a16="http://schemas.microsoft.com/office/drawing/2014/main" id="{3E4A59A7-00AF-A6DB-E7A5-DC6B365CE8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BD7AB-D29C-A60B-D8D9-BABB1ECC9C65}"/>
              </a:ext>
            </a:extLst>
          </p:cNvPr>
          <p:cNvSpPr>
            <a:spLocks noGrp="1"/>
          </p:cNvSpPr>
          <p:nvPr>
            <p:ph type="sldNum" sz="quarter" idx="12"/>
          </p:nvPr>
        </p:nvSpPr>
        <p:spPr/>
        <p:txBody>
          <a:bodyPr/>
          <a:lstStyle/>
          <a:p>
            <a:fld id="{85B206C5-2519-4D56-9806-19BBE81A1F69}" type="slidenum">
              <a:rPr lang="en-GB" smtClean="0"/>
              <a:t>‹#›</a:t>
            </a:fld>
            <a:endParaRPr lang="en-GB"/>
          </a:p>
        </p:txBody>
      </p:sp>
    </p:spTree>
    <p:extLst>
      <p:ext uri="{BB962C8B-B14F-4D97-AF65-F5344CB8AC3E}">
        <p14:creationId xmlns:p14="http://schemas.microsoft.com/office/powerpoint/2010/main" val="1583968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2B6BE-4E5D-C39E-ACC8-ED35163A942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B7BF22A-D36A-7831-9213-B08150F941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AA1DF1-C27A-E701-2241-DB8CC5ABAB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3C4424D-0319-0D28-E7B7-69CA64A2E8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7C964C-21A2-5927-87D4-084A10110B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DF654E6-49C1-1CA6-598B-5DA743761F87}"/>
              </a:ext>
            </a:extLst>
          </p:cNvPr>
          <p:cNvSpPr>
            <a:spLocks noGrp="1"/>
          </p:cNvSpPr>
          <p:nvPr>
            <p:ph type="dt" sz="half" idx="10"/>
          </p:nvPr>
        </p:nvSpPr>
        <p:spPr/>
        <p:txBody>
          <a:bodyPr/>
          <a:lstStyle/>
          <a:p>
            <a:fld id="{6E17BD83-20FB-4775-AA1C-F76837BED20D}" type="datetimeFigureOut">
              <a:rPr lang="en-GB" smtClean="0"/>
              <a:t>10/06/2024</a:t>
            </a:fld>
            <a:endParaRPr lang="en-GB"/>
          </a:p>
        </p:txBody>
      </p:sp>
      <p:sp>
        <p:nvSpPr>
          <p:cNvPr id="8" name="Footer Placeholder 7">
            <a:extLst>
              <a:ext uri="{FF2B5EF4-FFF2-40B4-BE49-F238E27FC236}">
                <a16:creationId xmlns:a16="http://schemas.microsoft.com/office/drawing/2014/main" id="{6DB61FF9-8672-4222-53EE-FAA2561E572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FAE4018-DC1E-AD2B-77F6-1B34869C82C7}"/>
              </a:ext>
            </a:extLst>
          </p:cNvPr>
          <p:cNvSpPr>
            <a:spLocks noGrp="1"/>
          </p:cNvSpPr>
          <p:nvPr>
            <p:ph type="sldNum" sz="quarter" idx="12"/>
          </p:nvPr>
        </p:nvSpPr>
        <p:spPr/>
        <p:txBody>
          <a:bodyPr/>
          <a:lstStyle/>
          <a:p>
            <a:fld id="{85B206C5-2519-4D56-9806-19BBE81A1F69}" type="slidenum">
              <a:rPr lang="en-GB" smtClean="0"/>
              <a:t>‹#›</a:t>
            </a:fld>
            <a:endParaRPr lang="en-GB"/>
          </a:p>
        </p:txBody>
      </p:sp>
    </p:spTree>
    <p:extLst>
      <p:ext uri="{BB962C8B-B14F-4D97-AF65-F5344CB8AC3E}">
        <p14:creationId xmlns:p14="http://schemas.microsoft.com/office/powerpoint/2010/main" val="3052498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25D99-5C2E-6D1C-35B4-65545D6B28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A25D5E9-751E-5544-55DB-7255576A6A1C}"/>
              </a:ext>
            </a:extLst>
          </p:cNvPr>
          <p:cNvSpPr>
            <a:spLocks noGrp="1"/>
          </p:cNvSpPr>
          <p:nvPr>
            <p:ph type="dt" sz="half" idx="10"/>
          </p:nvPr>
        </p:nvSpPr>
        <p:spPr/>
        <p:txBody>
          <a:bodyPr/>
          <a:lstStyle/>
          <a:p>
            <a:fld id="{6E17BD83-20FB-4775-AA1C-F76837BED20D}" type="datetimeFigureOut">
              <a:rPr lang="en-GB" smtClean="0"/>
              <a:t>10/06/2024</a:t>
            </a:fld>
            <a:endParaRPr lang="en-GB"/>
          </a:p>
        </p:txBody>
      </p:sp>
      <p:sp>
        <p:nvSpPr>
          <p:cNvPr id="4" name="Footer Placeholder 3">
            <a:extLst>
              <a:ext uri="{FF2B5EF4-FFF2-40B4-BE49-F238E27FC236}">
                <a16:creationId xmlns:a16="http://schemas.microsoft.com/office/drawing/2014/main" id="{4C3082DE-1ADB-B294-3821-6D3D25BF989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6D70510-6BFF-2310-5AF4-43A26306B78F}"/>
              </a:ext>
            </a:extLst>
          </p:cNvPr>
          <p:cNvSpPr>
            <a:spLocks noGrp="1"/>
          </p:cNvSpPr>
          <p:nvPr>
            <p:ph type="sldNum" sz="quarter" idx="12"/>
          </p:nvPr>
        </p:nvSpPr>
        <p:spPr/>
        <p:txBody>
          <a:bodyPr/>
          <a:lstStyle/>
          <a:p>
            <a:fld id="{85B206C5-2519-4D56-9806-19BBE81A1F69}" type="slidenum">
              <a:rPr lang="en-GB" smtClean="0"/>
              <a:t>‹#›</a:t>
            </a:fld>
            <a:endParaRPr lang="en-GB"/>
          </a:p>
        </p:txBody>
      </p:sp>
    </p:spTree>
    <p:extLst>
      <p:ext uri="{BB962C8B-B14F-4D97-AF65-F5344CB8AC3E}">
        <p14:creationId xmlns:p14="http://schemas.microsoft.com/office/powerpoint/2010/main" val="2695725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3AAD49-EFC8-415B-B7C0-19681B5A48DA}"/>
              </a:ext>
            </a:extLst>
          </p:cNvPr>
          <p:cNvSpPr>
            <a:spLocks noGrp="1"/>
          </p:cNvSpPr>
          <p:nvPr>
            <p:ph type="dt" sz="half" idx="10"/>
          </p:nvPr>
        </p:nvSpPr>
        <p:spPr/>
        <p:txBody>
          <a:bodyPr/>
          <a:lstStyle/>
          <a:p>
            <a:fld id="{6E17BD83-20FB-4775-AA1C-F76837BED20D}" type="datetimeFigureOut">
              <a:rPr lang="en-GB" smtClean="0"/>
              <a:t>10/06/2024</a:t>
            </a:fld>
            <a:endParaRPr lang="en-GB"/>
          </a:p>
        </p:txBody>
      </p:sp>
      <p:sp>
        <p:nvSpPr>
          <p:cNvPr id="3" name="Footer Placeholder 2">
            <a:extLst>
              <a:ext uri="{FF2B5EF4-FFF2-40B4-BE49-F238E27FC236}">
                <a16:creationId xmlns:a16="http://schemas.microsoft.com/office/drawing/2014/main" id="{26E13FD5-75BF-66ED-F3D3-D2AA2F04D9E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ED6F2BE-465E-BE54-5DB8-E345CFC761A6}"/>
              </a:ext>
            </a:extLst>
          </p:cNvPr>
          <p:cNvSpPr>
            <a:spLocks noGrp="1"/>
          </p:cNvSpPr>
          <p:nvPr>
            <p:ph type="sldNum" sz="quarter" idx="12"/>
          </p:nvPr>
        </p:nvSpPr>
        <p:spPr/>
        <p:txBody>
          <a:bodyPr/>
          <a:lstStyle/>
          <a:p>
            <a:fld id="{85B206C5-2519-4D56-9806-19BBE81A1F69}" type="slidenum">
              <a:rPr lang="en-GB" smtClean="0"/>
              <a:t>‹#›</a:t>
            </a:fld>
            <a:endParaRPr lang="en-GB"/>
          </a:p>
        </p:txBody>
      </p:sp>
    </p:spTree>
    <p:extLst>
      <p:ext uri="{BB962C8B-B14F-4D97-AF65-F5344CB8AC3E}">
        <p14:creationId xmlns:p14="http://schemas.microsoft.com/office/powerpoint/2010/main" val="1111020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4260-0E75-8AE7-1786-EE6B54195C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7C9BAED-CBA4-4E07-07AA-CB13FAEE6F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DFC846E-D1BD-ECFE-591E-254B0ED47B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0B64-F254-3D10-4EF5-0E6223CDFA19}"/>
              </a:ext>
            </a:extLst>
          </p:cNvPr>
          <p:cNvSpPr>
            <a:spLocks noGrp="1"/>
          </p:cNvSpPr>
          <p:nvPr>
            <p:ph type="dt" sz="half" idx="10"/>
          </p:nvPr>
        </p:nvSpPr>
        <p:spPr/>
        <p:txBody>
          <a:bodyPr/>
          <a:lstStyle/>
          <a:p>
            <a:fld id="{6E17BD83-20FB-4775-AA1C-F76837BED20D}" type="datetimeFigureOut">
              <a:rPr lang="en-GB" smtClean="0"/>
              <a:t>10/06/2024</a:t>
            </a:fld>
            <a:endParaRPr lang="en-GB"/>
          </a:p>
        </p:txBody>
      </p:sp>
      <p:sp>
        <p:nvSpPr>
          <p:cNvPr id="6" name="Footer Placeholder 5">
            <a:extLst>
              <a:ext uri="{FF2B5EF4-FFF2-40B4-BE49-F238E27FC236}">
                <a16:creationId xmlns:a16="http://schemas.microsoft.com/office/drawing/2014/main" id="{E308BACD-C8CE-B3EE-7EFF-3ED1789C54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BAB667-BA89-F48D-5546-992D9F469631}"/>
              </a:ext>
            </a:extLst>
          </p:cNvPr>
          <p:cNvSpPr>
            <a:spLocks noGrp="1"/>
          </p:cNvSpPr>
          <p:nvPr>
            <p:ph type="sldNum" sz="quarter" idx="12"/>
          </p:nvPr>
        </p:nvSpPr>
        <p:spPr/>
        <p:txBody>
          <a:bodyPr/>
          <a:lstStyle/>
          <a:p>
            <a:fld id="{85B206C5-2519-4D56-9806-19BBE81A1F69}" type="slidenum">
              <a:rPr lang="en-GB" smtClean="0"/>
              <a:t>‹#›</a:t>
            </a:fld>
            <a:endParaRPr lang="en-GB"/>
          </a:p>
        </p:txBody>
      </p:sp>
    </p:spTree>
    <p:extLst>
      <p:ext uri="{BB962C8B-B14F-4D97-AF65-F5344CB8AC3E}">
        <p14:creationId xmlns:p14="http://schemas.microsoft.com/office/powerpoint/2010/main" val="559819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8DA06-5C6D-E714-2B08-CB4D6172CB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6EBA0B9-FA9D-ED72-067A-8C8BCEDFD5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103335E-9B5B-7F24-FE31-F741AA3F82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555F25-9578-02DB-1D97-10A167A59EE6}"/>
              </a:ext>
            </a:extLst>
          </p:cNvPr>
          <p:cNvSpPr>
            <a:spLocks noGrp="1"/>
          </p:cNvSpPr>
          <p:nvPr>
            <p:ph type="dt" sz="half" idx="10"/>
          </p:nvPr>
        </p:nvSpPr>
        <p:spPr/>
        <p:txBody>
          <a:bodyPr/>
          <a:lstStyle/>
          <a:p>
            <a:fld id="{6E17BD83-20FB-4775-AA1C-F76837BED20D}" type="datetimeFigureOut">
              <a:rPr lang="en-GB" smtClean="0"/>
              <a:t>10/06/2024</a:t>
            </a:fld>
            <a:endParaRPr lang="en-GB"/>
          </a:p>
        </p:txBody>
      </p:sp>
      <p:sp>
        <p:nvSpPr>
          <p:cNvPr id="6" name="Footer Placeholder 5">
            <a:extLst>
              <a:ext uri="{FF2B5EF4-FFF2-40B4-BE49-F238E27FC236}">
                <a16:creationId xmlns:a16="http://schemas.microsoft.com/office/drawing/2014/main" id="{8AAB2531-B4A4-F0DB-6EB3-98B1B3CEA9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F498B2E-FA8C-FBA0-9E40-6F9EE7CF4A76}"/>
              </a:ext>
            </a:extLst>
          </p:cNvPr>
          <p:cNvSpPr>
            <a:spLocks noGrp="1"/>
          </p:cNvSpPr>
          <p:nvPr>
            <p:ph type="sldNum" sz="quarter" idx="12"/>
          </p:nvPr>
        </p:nvSpPr>
        <p:spPr/>
        <p:txBody>
          <a:bodyPr/>
          <a:lstStyle/>
          <a:p>
            <a:fld id="{85B206C5-2519-4D56-9806-19BBE81A1F69}" type="slidenum">
              <a:rPr lang="en-GB" smtClean="0"/>
              <a:t>‹#›</a:t>
            </a:fld>
            <a:endParaRPr lang="en-GB"/>
          </a:p>
        </p:txBody>
      </p:sp>
    </p:spTree>
    <p:extLst>
      <p:ext uri="{BB962C8B-B14F-4D97-AF65-F5344CB8AC3E}">
        <p14:creationId xmlns:p14="http://schemas.microsoft.com/office/powerpoint/2010/main" val="3314129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hyperlink" Target="http://www.presentationgo.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783F2E-8D49-A105-95BF-1148ACFFCD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E03F597-3003-76D7-6783-4027ABB927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AF105B-B55D-C288-8C18-8290EAD823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17BD83-20FB-4775-AA1C-F76837BED20D}" type="datetimeFigureOut">
              <a:rPr lang="en-GB" smtClean="0"/>
              <a:t>10/06/2024</a:t>
            </a:fld>
            <a:endParaRPr lang="en-GB"/>
          </a:p>
        </p:txBody>
      </p:sp>
      <p:sp>
        <p:nvSpPr>
          <p:cNvPr id="5" name="Footer Placeholder 4">
            <a:extLst>
              <a:ext uri="{FF2B5EF4-FFF2-40B4-BE49-F238E27FC236}">
                <a16:creationId xmlns:a16="http://schemas.microsoft.com/office/drawing/2014/main" id="{9B806DA9-5FD6-097D-CE50-2EB2637DB8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8F13C34-933E-61AC-95D8-4AE7062C88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B206C5-2519-4D56-9806-19BBE81A1F69}" type="slidenum">
              <a:rPr lang="en-GB" smtClean="0"/>
              <a:t>‹#›</a:t>
            </a:fld>
            <a:endParaRPr lang="en-GB"/>
          </a:p>
        </p:txBody>
      </p:sp>
    </p:spTree>
    <p:extLst>
      <p:ext uri="{BB962C8B-B14F-4D97-AF65-F5344CB8AC3E}">
        <p14:creationId xmlns:p14="http://schemas.microsoft.com/office/powerpoint/2010/main" val="4035338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06332"/>
            <a:ext cx="105156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838200" y="1219200"/>
            <a:ext cx="105156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1"/>
            <a:ext cx="12192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183153" y="21288"/>
            <a:ext cx="369496" cy="761203"/>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sz="1800"/>
          </a:p>
        </p:txBody>
      </p:sp>
      <p:grpSp>
        <p:nvGrpSpPr>
          <p:cNvPr id="8" name="Group 7"/>
          <p:cNvGrpSpPr/>
          <p:nvPr userDrawn="1"/>
        </p:nvGrpSpPr>
        <p:grpSpPr>
          <a:xfrm>
            <a:off x="-2206543" y="-73804"/>
            <a:ext cx="1977373" cy="612144"/>
            <a:chOff x="-2096383" y="21447"/>
            <a:chExt cx="1483030" cy="612144"/>
          </a:xfrm>
        </p:grpSpPr>
        <p:sp>
          <p:nvSpPr>
            <p:cNvPr id="10" name="TextBox 9"/>
            <p:cNvSpPr txBox="1"/>
            <p:nvPr userDrawn="1"/>
          </p:nvSpPr>
          <p:spPr>
            <a:xfrm>
              <a:off x="-2096383" y="21447"/>
              <a:ext cx="274355"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356108"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3"/>
            <a:stretch>
              <a:fillRect/>
            </a:stretch>
          </p:blipFill>
          <p:spPr>
            <a:xfrm>
              <a:off x="-2018604" y="234547"/>
              <a:ext cx="1405251" cy="185944"/>
            </a:xfrm>
            <a:prstGeom prst="rect">
              <a:avLst/>
            </a:prstGeom>
          </p:spPr>
        </p:pic>
      </p:grpSp>
      <p:sp>
        <p:nvSpPr>
          <p:cNvPr id="13" name="Rectangle 12"/>
          <p:cNvSpPr/>
          <p:nvPr userDrawn="1"/>
        </p:nvSpPr>
        <p:spPr>
          <a:xfrm>
            <a:off x="-118532" y="6959601"/>
            <a:ext cx="1661032"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4" tooltip="PresentationGo!"/>
              </a:rPr>
              <a:t>presentationgo.com</a:t>
            </a:r>
            <a:endParaRPr lang="en-US" sz="1100" dirty="0"/>
          </a:p>
        </p:txBody>
      </p:sp>
    </p:spTree>
    <p:extLst>
      <p:ext uri="{BB962C8B-B14F-4D97-AF65-F5344CB8AC3E}">
        <p14:creationId xmlns:p14="http://schemas.microsoft.com/office/powerpoint/2010/main" val="3993138952"/>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9.svg"/><Relationship Id="rId26" Type="http://schemas.openxmlformats.org/officeDocument/2006/relationships/image" Target="../media/image26.png"/><Relationship Id="rId39" Type="http://schemas.openxmlformats.org/officeDocument/2006/relationships/image" Target="../media/image39.svg"/><Relationship Id="rId3" Type="http://schemas.openxmlformats.org/officeDocument/2006/relationships/image" Target="../media/image4.png"/><Relationship Id="rId21" Type="http://schemas.openxmlformats.org/officeDocument/2006/relationships/image" Target="../media/image3.png"/><Relationship Id="rId34" Type="http://schemas.openxmlformats.org/officeDocument/2006/relationships/image" Target="../media/image3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5" Type="http://schemas.openxmlformats.org/officeDocument/2006/relationships/image" Target="../media/image25.svg"/><Relationship Id="rId33" Type="http://schemas.openxmlformats.org/officeDocument/2006/relationships/image" Target="../media/image33.svg"/><Relationship Id="rId38" Type="http://schemas.openxmlformats.org/officeDocument/2006/relationships/image" Target="../media/image38.png"/><Relationship Id="rId2" Type="http://schemas.openxmlformats.org/officeDocument/2006/relationships/notesSlide" Target="../notesSlides/notesSlide15.xml"/><Relationship Id="rId16" Type="http://schemas.openxmlformats.org/officeDocument/2006/relationships/image" Target="../media/image17.svg"/><Relationship Id="rId20" Type="http://schemas.openxmlformats.org/officeDocument/2006/relationships/image" Target="../media/image21.svg"/><Relationship Id="rId29" Type="http://schemas.openxmlformats.org/officeDocument/2006/relationships/image" Target="../media/image29.svg"/><Relationship Id="rId1" Type="http://schemas.openxmlformats.org/officeDocument/2006/relationships/slideLayout" Target="../slideLayouts/slideLayout12.xml"/><Relationship Id="rId6" Type="http://schemas.openxmlformats.org/officeDocument/2006/relationships/image" Target="../media/image7.svg"/><Relationship Id="rId11" Type="http://schemas.openxmlformats.org/officeDocument/2006/relationships/image" Target="../media/image12.png"/><Relationship Id="rId24" Type="http://schemas.openxmlformats.org/officeDocument/2006/relationships/image" Target="../media/image24.png"/><Relationship Id="rId32" Type="http://schemas.openxmlformats.org/officeDocument/2006/relationships/image" Target="../media/image32.png"/><Relationship Id="rId37" Type="http://schemas.openxmlformats.org/officeDocument/2006/relationships/image" Target="../media/image37.svg"/><Relationship Id="rId5" Type="http://schemas.openxmlformats.org/officeDocument/2006/relationships/image" Target="../media/image6.png"/><Relationship Id="rId15" Type="http://schemas.openxmlformats.org/officeDocument/2006/relationships/image" Target="../media/image16.png"/><Relationship Id="rId23" Type="http://schemas.openxmlformats.org/officeDocument/2006/relationships/image" Target="../media/image23.svg"/><Relationship Id="rId28" Type="http://schemas.openxmlformats.org/officeDocument/2006/relationships/image" Target="../media/image28.png"/><Relationship Id="rId36" Type="http://schemas.openxmlformats.org/officeDocument/2006/relationships/image" Target="../media/image36.png"/><Relationship Id="rId10" Type="http://schemas.openxmlformats.org/officeDocument/2006/relationships/image" Target="../media/image11.svg"/><Relationship Id="rId19" Type="http://schemas.openxmlformats.org/officeDocument/2006/relationships/image" Target="../media/image20.png"/><Relationship Id="rId31" Type="http://schemas.openxmlformats.org/officeDocument/2006/relationships/image" Target="../media/image3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 Id="rId22" Type="http://schemas.openxmlformats.org/officeDocument/2006/relationships/image" Target="../media/image22.png"/><Relationship Id="rId27" Type="http://schemas.openxmlformats.org/officeDocument/2006/relationships/image" Target="../media/image27.svg"/><Relationship Id="rId30" Type="http://schemas.openxmlformats.org/officeDocument/2006/relationships/image" Target="../media/image30.png"/><Relationship Id="rId35" Type="http://schemas.openxmlformats.org/officeDocument/2006/relationships/image" Target="../media/image35.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3916C4-1CFF-412A-B2CE-40B148A58957}"/>
              </a:ext>
            </a:extLst>
          </p:cNvPr>
          <p:cNvPicPr>
            <a:picLocks noChangeAspect="1"/>
          </p:cNvPicPr>
          <p:nvPr/>
        </p:nvPicPr>
        <p:blipFill rotWithShape="1">
          <a:blip r:embed="rId2"/>
          <a:srcRect l="11796" t="26667" r="15752" b="35663"/>
          <a:stretch/>
        </p:blipFill>
        <p:spPr>
          <a:xfrm>
            <a:off x="0" y="-46654"/>
            <a:ext cx="12192000" cy="3565700"/>
          </a:xfrm>
          <a:prstGeom prst="rect">
            <a:avLst/>
          </a:prstGeom>
        </p:spPr>
      </p:pic>
      <p:sp>
        <p:nvSpPr>
          <p:cNvPr id="4" name="TextBox 3">
            <a:extLst>
              <a:ext uri="{FF2B5EF4-FFF2-40B4-BE49-F238E27FC236}">
                <a16:creationId xmlns:a16="http://schemas.microsoft.com/office/drawing/2014/main" id="{A627EF35-3210-435D-9619-8DAFA8F0F536}"/>
              </a:ext>
            </a:extLst>
          </p:cNvPr>
          <p:cNvSpPr txBox="1"/>
          <p:nvPr/>
        </p:nvSpPr>
        <p:spPr>
          <a:xfrm>
            <a:off x="301841" y="3130418"/>
            <a:ext cx="11540971" cy="3197414"/>
          </a:xfrm>
          <a:prstGeom prst="rect">
            <a:avLst/>
          </a:prstGeom>
          <a:noFill/>
        </p:spPr>
        <p:txBody>
          <a:bodyPr wrap="square" rtlCol="0">
            <a:spAutoFit/>
          </a:bodyPr>
          <a:lstStyle/>
          <a:p>
            <a:r>
              <a:rPr lang="en-GB" sz="1700" b="1" dirty="0">
                <a:solidFill>
                  <a:srgbClr val="00B050"/>
                </a:solidFill>
              </a:rPr>
              <a:t>Our vision for psychology</a:t>
            </a:r>
          </a:p>
          <a:p>
            <a:endParaRPr lang="en-GB" sz="1400" dirty="0"/>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Psychology is the scientific study of the mind and how it influences our behaviour, from communication and memory to thought and emotion. It is about understanding certain aspects of human behaviours such as triggers to aggression or depression and using this knowledge to address many of the problems and issues in society today such as increasing crime rates or mental health issues. People seek the help and support of psychologists for all sorts of problems and psychologists employ their knowledge and expertise to help in many areas of society.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The psychology curriculum will give students a strong foundation to pursue a career in the field. By the end of the course students will be able to demonstrate knowledge and understanding of psychological concepts, theories, research studies, methods and ethical issues within psychology. They will be able to apply their psychological knowledge and understanding in a range of contexts and be able to analyse, interpret and evaluate psychological concepts, theories, studies and methods. </a:t>
            </a:r>
            <a:r>
              <a:rPr lang="en-GB" sz="1400" dirty="0">
                <a:latin typeface="Calibri" panose="020F0502020204030204" pitchFamily="34" charset="0"/>
                <a:ea typeface="Calibri" panose="020F0502020204030204" pitchFamily="34" charset="0"/>
                <a:cs typeface="Calibri" panose="020F0502020204030204" pitchFamily="34" charset="0"/>
              </a:rPr>
              <a:t>We follow the AQA specification, this specification has been selected for its clarity, popularity and accessibility</a:t>
            </a:r>
            <a:r>
              <a:rPr lang="en-GB" sz="1400" dirty="0"/>
              <a:t>, ensuring that students are helped as much as possible in their learning. This qualification introduces students to basic knowledge of all areas of psychology and it promotes the development of critical analysis, independent thinking and research skills. The AQA specification ensures that the topics have been updated so that they include the latest advances in the subject.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2415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8">
            <a:extLst>
              <a:ext uri="{FF2B5EF4-FFF2-40B4-BE49-F238E27FC236}">
                <a16:creationId xmlns:a16="http://schemas.microsoft.com/office/drawing/2014/main" id="{22FA62F6-1AA7-4455-85BB-C962CDD65DC8}"/>
              </a:ext>
            </a:extLst>
          </p:cNvPr>
          <p:cNvGraphicFramePr>
            <a:graphicFrameLocks noGrp="1"/>
          </p:cNvGraphicFramePr>
          <p:nvPr>
            <p:extLst>
              <p:ext uri="{D42A27DB-BD31-4B8C-83A1-F6EECF244321}">
                <p14:modId xmlns:p14="http://schemas.microsoft.com/office/powerpoint/2010/main" val="200381714"/>
              </p:ext>
            </p:extLst>
          </p:nvPr>
        </p:nvGraphicFramePr>
        <p:xfrm>
          <a:off x="763572" y="169685"/>
          <a:ext cx="11342703" cy="5982240"/>
        </p:xfrm>
        <a:graphic>
          <a:graphicData uri="http://schemas.openxmlformats.org/drawingml/2006/table">
            <a:tbl>
              <a:tblPr firstRow="1" bandRow="1">
                <a:tableStyleId>{5C22544A-7EE6-4342-B048-85BDC9FD1C3A}</a:tableStyleId>
              </a:tblPr>
              <a:tblGrid>
                <a:gridCol w="1227153">
                  <a:extLst>
                    <a:ext uri="{9D8B030D-6E8A-4147-A177-3AD203B41FA5}">
                      <a16:colId xmlns:a16="http://schemas.microsoft.com/office/drawing/2014/main" val="2570729362"/>
                    </a:ext>
                  </a:extLst>
                </a:gridCol>
                <a:gridCol w="1866900">
                  <a:extLst>
                    <a:ext uri="{9D8B030D-6E8A-4147-A177-3AD203B41FA5}">
                      <a16:colId xmlns:a16="http://schemas.microsoft.com/office/drawing/2014/main" val="2496229512"/>
                    </a:ext>
                  </a:extLst>
                </a:gridCol>
                <a:gridCol w="4046376">
                  <a:extLst>
                    <a:ext uri="{9D8B030D-6E8A-4147-A177-3AD203B41FA5}">
                      <a16:colId xmlns:a16="http://schemas.microsoft.com/office/drawing/2014/main" val="3248227997"/>
                    </a:ext>
                  </a:extLst>
                </a:gridCol>
                <a:gridCol w="2021057">
                  <a:extLst>
                    <a:ext uri="{9D8B030D-6E8A-4147-A177-3AD203B41FA5}">
                      <a16:colId xmlns:a16="http://schemas.microsoft.com/office/drawing/2014/main" val="1327779540"/>
                    </a:ext>
                  </a:extLst>
                </a:gridCol>
                <a:gridCol w="2181217">
                  <a:extLst>
                    <a:ext uri="{9D8B030D-6E8A-4147-A177-3AD203B41FA5}">
                      <a16:colId xmlns:a16="http://schemas.microsoft.com/office/drawing/2014/main" val="2446252255"/>
                    </a:ext>
                  </a:extLst>
                </a:gridCol>
              </a:tblGrid>
              <a:tr h="462493">
                <a:tc>
                  <a:txBody>
                    <a:bodyPr/>
                    <a:lstStyle/>
                    <a:p>
                      <a:pPr lvl="0" algn="ctr">
                        <a:buNone/>
                      </a:pPr>
                      <a:r>
                        <a:rPr lang="en-GB" sz="800" dirty="0">
                          <a:solidFill>
                            <a:schemeClr val="tx1"/>
                          </a:solidFill>
                        </a:rPr>
                        <a:t>Content/Units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Disciplinary Knowledge (Skills)</a:t>
                      </a:r>
                      <a:endParaRPr lang="en-US" sz="800" dirty="0"/>
                    </a:p>
                    <a:p>
                      <a:pPr marL="0" lvl="0" indent="0" algn="ctr">
                        <a:buNone/>
                      </a:pPr>
                      <a:r>
                        <a:rPr lang="en-GB" sz="600" b="0" i="0" u="none" strike="noStrike" noProof="0" dirty="0">
                          <a:solidFill>
                            <a:schemeClr val="tx1"/>
                          </a:solidFill>
                          <a:latin typeface="Calibri"/>
                        </a:rPr>
                        <a:t>This is the actions taken within a </a:t>
                      </a:r>
                      <a:endParaRPr lang="en-GB" sz="600" b="1" i="0" u="none" strike="noStrike" noProof="0" dirty="0">
                        <a:latin typeface="Calibri"/>
                      </a:endParaRPr>
                    </a:p>
                    <a:p>
                      <a:pPr marL="0" lvl="0" indent="0" algn="ctr">
                        <a:buNone/>
                      </a:pPr>
                      <a:r>
                        <a:rPr lang="en-GB" sz="600" b="0" i="0" u="none" strike="noStrike" noProof="0" dirty="0">
                          <a:solidFill>
                            <a:schemeClr val="tx1"/>
                          </a:solidFill>
                          <a:latin typeface="Calibri"/>
                        </a:rPr>
                        <a:t>topic to gain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substantive knowledge</a:t>
                      </a:r>
                      <a:endParaRPr lang="en-GB" sz="600" b="1" i="0" u="none" strike="noStrike" noProof="0" dirty="0">
                        <a:latin typeface="Calibri"/>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buNone/>
                      </a:pPr>
                      <a:r>
                        <a:rPr lang="en-GB" sz="800" b="1" i="0" u="none" strike="noStrike" noProof="0" dirty="0">
                          <a:solidFill>
                            <a:schemeClr val="tx1"/>
                          </a:solidFill>
                          <a:latin typeface="Calibri"/>
                        </a:rPr>
                        <a:t>Substantive Knowledge</a:t>
                      </a:r>
                      <a:endParaRPr lang="en-US" sz="800" b="1" i="0" u="none" strike="noStrike" noProof="0" dirty="0">
                        <a:latin typeface="Calibri"/>
                      </a:endParaRPr>
                    </a:p>
                    <a:p>
                      <a:pPr marL="0" lvl="0" indent="0" algn="ctr">
                        <a:buNone/>
                      </a:pPr>
                      <a:r>
                        <a:rPr lang="en-GB" sz="600" b="0" i="0" u="none" strike="noStrike" noProof="0" dirty="0">
                          <a:solidFill>
                            <a:schemeClr val="tx1"/>
                          </a:solidFill>
                          <a:latin typeface="Calibri"/>
                        </a:rPr>
                        <a:t>This is the specific, factual content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for the topic, which is connected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into a careful sequence of learning</a:t>
                      </a:r>
                      <a:endParaRPr lang="en-GB" sz="7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Prior Learning </a:t>
                      </a:r>
                      <a:endParaRPr lang="en-GB" sz="9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solidFill>
                            <a:schemeClr val="tx1"/>
                          </a:solidFill>
                        </a:rPr>
                        <a:t>Future learning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3068078"/>
                  </a:ext>
                </a:extLst>
              </a:tr>
              <a:tr h="5519747">
                <a:tc>
                  <a:txBody>
                    <a:bodyPr/>
                    <a:lstStyle/>
                    <a:p>
                      <a:pPr marL="171450" indent="-171450">
                        <a:buFont typeface="Arial" panose="020B0604020202020204" pitchFamily="34" charset="0"/>
                        <a:buChar char="•"/>
                      </a:pPr>
                      <a:r>
                        <a:rPr lang="en-GB" sz="800" dirty="0">
                          <a:solidFill>
                            <a:schemeClr val="tx1"/>
                          </a:solidFill>
                        </a:rPr>
                        <a:t>Biopsychology</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solidFill>
                            <a:schemeClr val="tx1"/>
                          </a:solidFill>
                        </a:rPr>
                        <a:t>Acquire knowledge and understanding of  psychology ideas, theories and procedures in a range of contexts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Understand, apply and evaluate psychological methodology and a range of research methods to the Biopsychology topic</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Apply psychological theories, concepts, evidence and research methods to the topic area of Biopsychology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 understanding of how the studies in the topic Biopsychology relate to the associated theory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 understanding of the interrelationships between the core areas of psychology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Demonstrate the contribution of psychology to an understanding of individual, social and cultural diversity</a:t>
                      </a:r>
                    </a:p>
                    <a:p>
                      <a:pPr marL="457200" lvl="1" indent="0">
                        <a:buFont typeface="Arial" panose="020B0604020202020204" pitchFamily="34" charset="0"/>
                        <a:buNone/>
                      </a:pPr>
                      <a:endParaRPr lang="en-GB" sz="1000" dirty="0">
                        <a:solidFill>
                          <a:schemeClr val="tx1"/>
                        </a:solidFill>
                      </a:endParaRPr>
                    </a:p>
                    <a:p>
                      <a:endParaRPr lang="en-GB" sz="8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a:buFont typeface="Arial" panose="020B0604020202020204" pitchFamily="34" charset="0"/>
                        <a:buChar char="•"/>
                      </a:pPr>
                      <a:r>
                        <a:rPr lang="en-GB" sz="1100" b="1" i="0" u="sng" dirty="0">
                          <a:solidFill>
                            <a:schemeClr val="tx1"/>
                          </a:solidFill>
                          <a:effectLst/>
                          <a:latin typeface="+mn-lt"/>
                        </a:rPr>
                        <a:t>Systems and Structures</a:t>
                      </a:r>
                    </a:p>
                    <a:p>
                      <a:pPr marL="285750" indent="-285750" algn="l">
                        <a:buFont typeface="Courier New" panose="02070309020205020404" pitchFamily="49" charset="0"/>
                        <a:buChar char="o"/>
                      </a:pPr>
                      <a:r>
                        <a:rPr lang="en-GB" sz="1100" b="0" i="0" dirty="0">
                          <a:solidFill>
                            <a:schemeClr val="tx1"/>
                          </a:solidFill>
                          <a:effectLst/>
                          <a:latin typeface="+mn-lt"/>
                        </a:rPr>
                        <a:t>The divisions of the nervous system: central and peripheral, somatic and autonomic</a:t>
                      </a:r>
                    </a:p>
                    <a:p>
                      <a:pPr marL="285750" indent="-285750" algn="l">
                        <a:buFont typeface="Courier New" panose="02070309020205020404" pitchFamily="49" charset="0"/>
                        <a:buChar char="o"/>
                      </a:pPr>
                      <a:r>
                        <a:rPr lang="en-GB" sz="1100" b="0" i="0" dirty="0">
                          <a:solidFill>
                            <a:schemeClr val="tx1"/>
                          </a:solidFill>
                          <a:effectLst/>
                          <a:latin typeface="+mn-lt"/>
                        </a:rPr>
                        <a:t>The structure and function of sensory, relay and motor neurons</a:t>
                      </a:r>
                    </a:p>
                    <a:p>
                      <a:pPr marL="285750" indent="-285750" algn="l">
                        <a:buFont typeface="Courier New" panose="02070309020205020404" pitchFamily="49" charset="0"/>
                        <a:buChar char="o"/>
                      </a:pPr>
                      <a:r>
                        <a:rPr lang="en-GB" sz="1100" b="0" i="0" dirty="0">
                          <a:solidFill>
                            <a:schemeClr val="tx1"/>
                          </a:solidFill>
                          <a:effectLst/>
                          <a:latin typeface="+mn-lt"/>
                        </a:rPr>
                        <a:t>The process of synaptic transmission, including reference to neurotransmitters, excitation and inhibition</a:t>
                      </a:r>
                    </a:p>
                    <a:p>
                      <a:pPr marL="285750" indent="-285750" algn="l">
                        <a:buFont typeface="Courier New" panose="02070309020205020404" pitchFamily="49" charset="0"/>
                        <a:buChar char="o"/>
                      </a:pPr>
                      <a:r>
                        <a:rPr lang="en-GB" sz="1100" b="0" i="0" dirty="0">
                          <a:solidFill>
                            <a:schemeClr val="tx1"/>
                          </a:solidFill>
                          <a:effectLst/>
                          <a:latin typeface="+mn-lt"/>
                        </a:rPr>
                        <a:t>The function of the endocrine system: glands and hormones</a:t>
                      </a:r>
                    </a:p>
                    <a:p>
                      <a:pPr marL="285750" indent="-285750" algn="l">
                        <a:buFont typeface="Courier New" panose="02070309020205020404" pitchFamily="49" charset="0"/>
                        <a:buChar char="o"/>
                      </a:pPr>
                      <a:r>
                        <a:rPr lang="en-GB" sz="1100" b="0" i="0" dirty="0">
                          <a:solidFill>
                            <a:schemeClr val="tx1"/>
                          </a:solidFill>
                          <a:effectLst/>
                          <a:latin typeface="+mn-lt"/>
                        </a:rPr>
                        <a:t>The fight or flight response including the role of adrenaline</a:t>
                      </a:r>
                    </a:p>
                    <a:p>
                      <a:pPr marL="285750" indent="-285750" algn="l">
                        <a:buFont typeface="Courier New" panose="02070309020205020404" pitchFamily="49" charset="0"/>
                        <a:buChar char="o"/>
                      </a:pPr>
                      <a:endParaRPr lang="en-GB" sz="1100" b="0" i="0" dirty="0">
                        <a:solidFill>
                          <a:schemeClr val="tx1"/>
                        </a:solidFill>
                        <a:effectLst/>
                        <a:latin typeface="+mn-lt"/>
                      </a:endParaRPr>
                    </a:p>
                    <a:p>
                      <a:pPr marL="285750" indent="-285750" algn="l">
                        <a:buFont typeface="Arial" panose="020B0604020202020204" pitchFamily="34" charset="0"/>
                        <a:buChar char="•"/>
                      </a:pPr>
                      <a:r>
                        <a:rPr lang="en-GB" sz="1100" b="1" i="0" u="sng" dirty="0">
                          <a:solidFill>
                            <a:schemeClr val="tx1"/>
                          </a:solidFill>
                          <a:effectLst/>
                          <a:latin typeface="+mn-lt"/>
                        </a:rPr>
                        <a:t>Brain </a:t>
                      </a:r>
                      <a:r>
                        <a:rPr lang="en-GB" sz="1100" b="1" u="sng" dirty="0">
                          <a:solidFill>
                            <a:schemeClr val="tx1"/>
                          </a:solidFill>
                          <a:latin typeface="+mn-lt"/>
                        </a:rPr>
                        <a:t>S</a:t>
                      </a:r>
                      <a:r>
                        <a:rPr lang="en-GB" sz="1100" b="1" i="0" u="sng" dirty="0">
                          <a:solidFill>
                            <a:schemeClr val="tx1"/>
                          </a:solidFill>
                          <a:effectLst/>
                          <a:latin typeface="+mn-lt"/>
                        </a:rPr>
                        <a:t>t</a:t>
                      </a:r>
                      <a:r>
                        <a:rPr lang="en-GB" sz="1100" b="1" u="sng" dirty="0">
                          <a:solidFill>
                            <a:schemeClr val="tx1"/>
                          </a:solidFill>
                          <a:latin typeface="+mn-lt"/>
                        </a:rPr>
                        <a:t>ructure and Function</a:t>
                      </a:r>
                      <a:endParaRPr lang="en-GB" sz="1100" b="1" i="0" u="sng" dirty="0">
                        <a:solidFill>
                          <a:schemeClr val="tx1"/>
                        </a:solidFill>
                        <a:effectLst/>
                        <a:latin typeface="+mn-lt"/>
                      </a:endParaRPr>
                    </a:p>
                    <a:p>
                      <a:pPr marL="285750" indent="-285750" algn="l">
                        <a:buFont typeface="Courier New" panose="02070309020205020404" pitchFamily="49" charset="0"/>
                        <a:buChar char="o"/>
                      </a:pPr>
                      <a:r>
                        <a:rPr lang="en-GB" sz="1100" b="0" i="0" dirty="0">
                          <a:solidFill>
                            <a:schemeClr val="tx1"/>
                          </a:solidFill>
                          <a:effectLst/>
                          <a:latin typeface="+mn-lt"/>
                        </a:rPr>
                        <a:t>Localisation of function in the brain: motor, somatosensory, visual, auditory and language centres; Broca’s and Wernicke’s areas</a:t>
                      </a:r>
                    </a:p>
                    <a:p>
                      <a:pPr marL="285750" indent="-285750" algn="l">
                        <a:buFont typeface="Courier New" panose="02070309020205020404" pitchFamily="49" charset="0"/>
                        <a:buChar char="o"/>
                      </a:pPr>
                      <a:r>
                        <a:rPr lang="en-GB" sz="1100" dirty="0">
                          <a:solidFill>
                            <a:schemeClr val="tx1"/>
                          </a:solidFill>
                          <a:latin typeface="+mn-lt"/>
                        </a:rPr>
                        <a:t>H</a:t>
                      </a:r>
                      <a:r>
                        <a:rPr lang="en-GB" sz="1100" b="0" i="0" dirty="0">
                          <a:solidFill>
                            <a:schemeClr val="tx1"/>
                          </a:solidFill>
                          <a:effectLst/>
                          <a:latin typeface="+mn-lt"/>
                        </a:rPr>
                        <a:t>emispheric lateralisation: split brain research</a:t>
                      </a:r>
                      <a:endParaRPr lang="en-GB" sz="1100" dirty="0">
                        <a:solidFill>
                          <a:schemeClr val="tx1"/>
                        </a:solidFill>
                        <a:latin typeface="+mn-lt"/>
                      </a:endParaRPr>
                    </a:p>
                    <a:p>
                      <a:pPr marL="285750" indent="-285750" algn="l">
                        <a:buFont typeface="Courier New" panose="02070309020205020404" pitchFamily="49" charset="0"/>
                        <a:buChar char="o"/>
                      </a:pPr>
                      <a:r>
                        <a:rPr lang="en-GB" sz="1100" b="0" i="0" dirty="0">
                          <a:solidFill>
                            <a:schemeClr val="tx1"/>
                          </a:solidFill>
                          <a:effectLst/>
                          <a:latin typeface="+mn-lt"/>
                        </a:rPr>
                        <a:t>Plasticity and functional recovery of the brain after trauma</a:t>
                      </a:r>
                    </a:p>
                    <a:p>
                      <a:pPr marL="285750" indent="-285750" algn="l">
                        <a:buFont typeface="Courier New" panose="02070309020205020404" pitchFamily="49" charset="0"/>
                        <a:buChar char="o"/>
                      </a:pPr>
                      <a:r>
                        <a:rPr lang="en-GB" sz="1100" b="0" i="0" dirty="0">
                          <a:solidFill>
                            <a:schemeClr val="tx1"/>
                          </a:solidFill>
                          <a:effectLst/>
                          <a:latin typeface="+mn-lt"/>
                        </a:rPr>
                        <a:t>Ways of studying the brain: scanning techniques, including functional magnetic resonance imaging (fMRI); electroencephalogram (EEGs) and event-related potentials (ERPs); post-mortem examinations</a:t>
                      </a:r>
                    </a:p>
                    <a:p>
                      <a:pPr marL="285750" indent="-285750" algn="l">
                        <a:buFont typeface="Courier New" panose="02070309020205020404" pitchFamily="49" charset="0"/>
                        <a:buChar char="o"/>
                      </a:pPr>
                      <a:endParaRPr lang="en-GB" sz="1100" b="0" i="0" dirty="0">
                        <a:solidFill>
                          <a:schemeClr val="tx1"/>
                        </a:solidFill>
                        <a:effectLst/>
                        <a:latin typeface="+mn-lt"/>
                      </a:endParaRPr>
                    </a:p>
                    <a:p>
                      <a:pPr marL="285750" indent="-285750" algn="l">
                        <a:buFont typeface="Arial" panose="020B0604020202020204" pitchFamily="34" charset="0"/>
                        <a:buChar char="•"/>
                      </a:pPr>
                      <a:r>
                        <a:rPr lang="en-GB" sz="1100" b="1" u="sng" dirty="0">
                          <a:solidFill>
                            <a:schemeClr val="tx1"/>
                          </a:solidFill>
                          <a:latin typeface="+mn-lt"/>
                        </a:rPr>
                        <a:t>Biological Rhythms</a:t>
                      </a:r>
                      <a:endParaRPr lang="en-GB" sz="1100" b="1" i="0" u="sng" dirty="0">
                        <a:solidFill>
                          <a:schemeClr val="tx1"/>
                        </a:solidFill>
                        <a:effectLst/>
                        <a:latin typeface="+mn-lt"/>
                      </a:endParaRPr>
                    </a:p>
                    <a:p>
                      <a:pPr marL="285750" indent="-285750" algn="l">
                        <a:buFont typeface="Courier New" panose="02070309020205020404" pitchFamily="49" charset="0"/>
                        <a:buChar char="o"/>
                      </a:pPr>
                      <a:r>
                        <a:rPr lang="en-GB" sz="1100" dirty="0">
                          <a:solidFill>
                            <a:schemeClr val="tx1"/>
                          </a:solidFill>
                          <a:latin typeface="+mn-lt"/>
                        </a:rPr>
                        <a:t>C</a:t>
                      </a:r>
                      <a:r>
                        <a:rPr lang="en-GB" sz="1100" b="0" i="0" dirty="0">
                          <a:solidFill>
                            <a:schemeClr val="tx1"/>
                          </a:solidFill>
                          <a:effectLst/>
                          <a:latin typeface="+mn-lt"/>
                        </a:rPr>
                        <a:t>ircadian, </a:t>
                      </a:r>
                      <a:r>
                        <a:rPr lang="en-GB" sz="1100" b="0" i="0" dirty="0" err="1">
                          <a:solidFill>
                            <a:schemeClr val="tx1"/>
                          </a:solidFill>
                          <a:effectLst/>
                          <a:latin typeface="+mn-lt"/>
                        </a:rPr>
                        <a:t>infradian</a:t>
                      </a:r>
                      <a:r>
                        <a:rPr lang="en-GB" sz="1100" b="0" i="0" dirty="0">
                          <a:solidFill>
                            <a:schemeClr val="tx1"/>
                          </a:solidFill>
                          <a:effectLst/>
                          <a:latin typeface="+mn-lt"/>
                        </a:rPr>
                        <a:t> and ultradian and the difference between these rhythms</a:t>
                      </a:r>
                      <a:endParaRPr lang="en-GB" sz="1100" dirty="0">
                        <a:solidFill>
                          <a:schemeClr val="tx1"/>
                        </a:solidFill>
                        <a:latin typeface="+mn-lt"/>
                      </a:endParaRPr>
                    </a:p>
                    <a:p>
                      <a:pPr marL="285750" indent="-285750" algn="l">
                        <a:buFont typeface="Courier New" panose="02070309020205020404" pitchFamily="49" charset="0"/>
                        <a:buChar char="o"/>
                      </a:pPr>
                      <a:r>
                        <a:rPr lang="en-GB" sz="1100" b="0" i="0" dirty="0">
                          <a:solidFill>
                            <a:schemeClr val="tx1"/>
                          </a:solidFill>
                          <a:effectLst/>
                          <a:latin typeface="+mn-lt"/>
                        </a:rPr>
                        <a:t>The effect of endogenous pacemakers and exogenous zeitgebers on the sleep/wake cycle</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solidFill>
                            <a:schemeClr val="tx1"/>
                          </a:solidFill>
                        </a:rPr>
                        <a:t>Basic knowledge into systems and structures delivered in the GCSE curriculum </a:t>
                      </a:r>
                    </a:p>
                    <a:p>
                      <a:endParaRPr lang="en-GB" sz="1000" dirty="0">
                        <a:solidFill>
                          <a:schemeClr val="tx1"/>
                        </a:solidFill>
                      </a:endParaRPr>
                    </a:p>
                    <a:p>
                      <a:r>
                        <a:rPr lang="en-GB" sz="1000" dirty="0">
                          <a:solidFill>
                            <a:schemeClr val="tx1"/>
                          </a:solidFill>
                        </a:rPr>
                        <a:t>Detailed knowledge into systems and structures covered in the Y12 topic of Approaches </a:t>
                      </a:r>
                    </a:p>
                    <a:p>
                      <a:endParaRPr lang="en-GB" sz="1000" dirty="0">
                        <a:solidFill>
                          <a:schemeClr val="tx1"/>
                        </a:solidFill>
                      </a:endParaRPr>
                    </a:p>
                    <a:p>
                      <a:r>
                        <a:rPr lang="en-GB" sz="1000" dirty="0">
                          <a:solidFill>
                            <a:schemeClr val="tx1"/>
                          </a:solidFill>
                        </a:rPr>
                        <a:t>Literacy skills developed in English language – extended writing, writing to explain and argue.</a:t>
                      </a:r>
                    </a:p>
                    <a:p>
                      <a:endParaRPr lang="en-GB" sz="1000" dirty="0">
                        <a:solidFill>
                          <a:schemeClr val="tx1"/>
                        </a:solidFill>
                      </a:endParaRPr>
                    </a:p>
                    <a:p>
                      <a:r>
                        <a:rPr lang="en-GB" sz="1000" dirty="0">
                          <a:solidFill>
                            <a:schemeClr val="tx1"/>
                          </a:solidFill>
                        </a:rPr>
                        <a:t>Underlying numeracy skills developed in maths</a:t>
                      </a:r>
                    </a:p>
                    <a:p>
                      <a:endParaRPr lang="en-GB" sz="1000" dirty="0">
                        <a:solidFill>
                          <a:schemeClr val="tx1"/>
                        </a:solidFill>
                      </a:endParaRPr>
                    </a:p>
                    <a:p>
                      <a:r>
                        <a:rPr lang="en-GB" sz="1000" dirty="0">
                          <a:solidFill>
                            <a:schemeClr val="tx1"/>
                          </a:solidFill>
                        </a:rPr>
                        <a:t>Analysis and evaluation skills developed in humanities subjects including Geography, History and RE. </a:t>
                      </a:r>
                    </a:p>
                    <a:p>
                      <a:endParaRPr lang="en-GB" sz="1000" dirty="0">
                        <a:solidFill>
                          <a:schemeClr val="tx1"/>
                        </a:solidFill>
                      </a:endParaRPr>
                    </a:p>
                    <a:p>
                      <a:r>
                        <a:rPr lang="en-GB" sz="1000" dirty="0">
                          <a:solidFill>
                            <a:schemeClr val="tx1"/>
                          </a:solidFill>
                        </a:rPr>
                        <a:t>Underlying knowledge and understanding of SMSC issues developed through the PSHE curriculum.</a:t>
                      </a:r>
                    </a:p>
                    <a:p>
                      <a:endParaRPr lang="en-GB" sz="1000" dirty="0">
                        <a:solidFill>
                          <a:schemeClr val="tx1"/>
                        </a:solidFill>
                      </a:endParaRPr>
                    </a:p>
                    <a:p>
                      <a:r>
                        <a:rPr lang="en-GB" sz="1000" dirty="0">
                          <a:solidFill>
                            <a:schemeClr val="tx1"/>
                          </a:solidFill>
                        </a:rPr>
                        <a:t>Underlying scientific processes and biological knowledge developed and embedded in science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GB" sz="1000" dirty="0">
                          <a:solidFill>
                            <a:schemeClr val="tx1"/>
                          </a:solidFill>
                        </a:rPr>
                        <a:t>Use psychological vocabulary and apply it in a variety of contexts</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further study of psychology, neuroscience or biopsychology at degree level</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study of a related academic discipline at university including; Counselling/ Psychotherapy, Biology, Sociology, Criminology, Law, Mathematics and Medicine.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pursuit, via an academic or apprenticeship route, of a career related to psychology and/ or mental health</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pursuit of an apprenticeship involving working with people,  research, analysis of data and/or report writing.</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endParaRPr lang="en-GB" sz="10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347901"/>
                  </a:ext>
                </a:extLst>
              </a:tr>
            </a:tbl>
          </a:graphicData>
        </a:graphic>
      </p:graphicFrame>
      <p:sp>
        <p:nvSpPr>
          <p:cNvPr id="4" name="TextBox 3">
            <a:extLst>
              <a:ext uri="{FF2B5EF4-FFF2-40B4-BE49-F238E27FC236}">
                <a16:creationId xmlns:a16="http://schemas.microsoft.com/office/drawing/2014/main" id="{CB185927-E7CF-5365-415A-9BDDB9B518E5}"/>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 YEAR 13 CURRICULUM OVERVIEW - PSYCHOLOGY</a:t>
            </a:r>
          </a:p>
        </p:txBody>
      </p:sp>
    </p:spTree>
    <p:extLst>
      <p:ext uri="{BB962C8B-B14F-4D97-AF65-F5344CB8AC3E}">
        <p14:creationId xmlns:p14="http://schemas.microsoft.com/office/powerpoint/2010/main" val="799114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8">
            <a:extLst>
              <a:ext uri="{FF2B5EF4-FFF2-40B4-BE49-F238E27FC236}">
                <a16:creationId xmlns:a16="http://schemas.microsoft.com/office/drawing/2014/main" id="{22FA62F6-1AA7-4455-85BB-C962CDD65DC8}"/>
              </a:ext>
            </a:extLst>
          </p:cNvPr>
          <p:cNvGraphicFramePr>
            <a:graphicFrameLocks noGrp="1"/>
          </p:cNvGraphicFramePr>
          <p:nvPr>
            <p:extLst>
              <p:ext uri="{D42A27DB-BD31-4B8C-83A1-F6EECF244321}">
                <p14:modId xmlns:p14="http://schemas.microsoft.com/office/powerpoint/2010/main" val="3189308386"/>
              </p:ext>
            </p:extLst>
          </p:nvPr>
        </p:nvGraphicFramePr>
        <p:xfrm>
          <a:off x="763572" y="169685"/>
          <a:ext cx="11342703" cy="6345135"/>
        </p:xfrm>
        <a:graphic>
          <a:graphicData uri="http://schemas.openxmlformats.org/drawingml/2006/table">
            <a:tbl>
              <a:tblPr firstRow="1" bandRow="1">
                <a:tableStyleId>{5C22544A-7EE6-4342-B048-85BDC9FD1C3A}</a:tableStyleId>
              </a:tblPr>
              <a:tblGrid>
                <a:gridCol w="1227153">
                  <a:extLst>
                    <a:ext uri="{9D8B030D-6E8A-4147-A177-3AD203B41FA5}">
                      <a16:colId xmlns:a16="http://schemas.microsoft.com/office/drawing/2014/main" val="2570729362"/>
                    </a:ext>
                  </a:extLst>
                </a:gridCol>
                <a:gridCol w="1866900">
                  <a:extLst>
                    <a:ext uri="{9D8B030D-6E8A-4147-A177-3AD203B41FA5}">
                      <a16:colId xmlns:a16="http://schemas.microsoft.com/office/drawing/2014/main" val="2496229512"/>
                    </a:ext>
                  </a:extLst>
                </a:gridCol>
                <a:gridCol w="4046376">
                  <a:extLst>
                    <a:ext uri="{9D8B030D-6E8A-4147-A177-3AD203B41FA5}">
                      <a16:colId xmlns:a16="http://schemas.microsoft.com/office/drawing/2014/main" val="3248227997"/>
                    </a:ext>
                  </a:extLst>
                </a:gridCol>
                <a:gridCol w="2021057">
                  <a:extLst>
                    <a:ext uri="{9D8B030D-6E8A-4147-A177-3AD203B41FA5}">
                      <a16:colId xmlns:a16="http://schemas.microsoft.com/office/drawing/2014/main" val="1327779540"/>
                    </a:ext>
                  </a:extLst>
                </a:gridCol>
                <a:gridCol w="2181217">
                  <a:extLst>
                    <a:ext uri="{9D8B030D-6E8A-4147-A177-3AD203B41FA5}">
                      <a16:colId xmlns:a16="http://schemas.microsoft.com/office/drawing/2014/main" val="2446252255"/>
                    </a:ext>
                  </a:extLst>
                </a:gridCol>
              </a:tblGrid>
              <a:tr h="462493">
                <a:tc>
                  <a:txBody>
                    <a:bodyPr/>
                    <a:lstStyle/>
                    <a:p>
                      <a:pPr lvl="0" algn="ctr">
                        <a:buNone/>
                      </a:pPr>
                      <a:r>
                        <a:rPr lang="en-GB" sz="800" dirty="0">
                          <a:solidFill>
                            <a:schemeClr val="tx1"/>
                          </a:solidFill>
                        </a:rPr>
                        <a:t>Content/Units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Disciplinary Knowledge (Skills)</a:t>
                      </a:r>
                      <a:endParaRPr lang="en-US" sz="800" dirty="0"/>
                    </a:p>
                    <a:p>
                      <a:pPr marL="0" lvl="0" indent="0" algn="ctr">
                        <a:buNone/>
                      </a:pPr>
                      <a:r>
                        <a:rPr lang="en-GB" sz="600" b="0" i="0" u="none" strike="noStrike" noProof="0" dirty="0">
                          <a:solidFill>
                            <a:schemeClr val="tx1"/>
                          </a:solidFill>
                          <a:latin typeface="Calibri"/>
                        </a:rPr>
                        <a:t>This is the actions taken within a </a:t>
                      </a:r>
                      <a:endParaRPr lang="en-GB" sz="600" b="1" i="0" u="none" strike="noStrike" noProof="0" dirty="0">
                        <a:latin typeface="Calibri"/>
                      </a:endParaRPr>
                    </a:p>
                    <a:p>
                      <a:pPr marL="0" lvl="0" indent="0" algn="ctr">
                        <a:buNone/>
                      </a:pPr>
                      <a:r>
                        <a:rPr lang="en-GB" sz="600" b="0" i="0" u="none" strike="noStrike" noProof="0" dirty="0">
                          <a:solidFill>
                            <a:schemeClr val="tx1"/>
                          </a:solidFill>
                          <a:latin typeface="Calibri"/>
                        </a:rPr>
                        <a:t>topic to gain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substantive knowledge</a:t>
                      </a:r>
                      <a:endParaRPr lang="en-GB" sz="600" b="1" i="0" u="none" strike="noStrike" noProof="0" dirty="0">
                        <a:latin typeface="Calibri"/>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buNone/>
                      </a:pPr>
                      <a:r>
                        <a:rPr lang="en-GB" sz="800" b="1" i="0" u="none" strike="noStrike" noProof="0" dirty="0">
                          <a:solidFill>
                            <a:schemeClr val="tx1"/>
                          </a:solidFill>
                          <a:latin typeface="Calibri"/>
                        </a:rPr>
                        <a:t>Substantive Knowledge</a:t>
                      </a:r>
                      <a:endParaRPr lang="en-US" sz="800" b="1" i="0" u="none" strike="noStrike" noProof="0" dirty="0">
                        <a:latin typeface="Calibri"/>
                      </a:endParaRPr>
                    </a:p>
                    <a:p>
                      <a:pPr marL="0" lvl="0" indent="0" algn="ctr">
                        <a:buNone/>
                      </a:pPr>
                      <a:r>
                        <a:rPr lang="en-GB" sz="600" b="0" i="0" u="none" strike="noStrike" noProof="0" dirty="0">
                          <a:solidFill>
                            <a:schemeClr val="tx1"/>
                          </a:solidFill>
                          <a:latin typeface="Calibri"/>
                        </a:rPr>
                        <a:t>This is the specific, factual content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for the topic, which is connected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into a careful sequence of learning</a:t>
                      </a:r>
                      <a:endParaRPr lang="en-GB" sz="7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Prior Learning </a:t>
                      </a:r>
                      <a:endParaRPr lang="en-GB" sz="9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a:solidFill>
                            <a:schemeClr val="tx1"/>
                          </a:solidFill>
                        </a:rPr>
                        <a:t>Future learning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3068078"/>
                  </a:ext>
                </a:extLst>
              </a:tr>
              <a:tr h="5519747">
                <a:tc>
                  <a:txBody>
                    <a:bodyPr/>
                    <a:lstStyle/>
                    <a:p>
                      <a:pPr marL="171450" indent="-171450">
                        <a:buFont typeface="Arial" panose="020B0604020202020204" pitchFamily="34" charset="0"/>
                        <a:buChar char="•"/>
                      </a:pPr>
                      <a:r>
                        <a:rPr lang="en-GB" sz="800" dirty="0">
                          <a:solidFill>
                            <a:schemeClr val="tx1"/>
                          </a:solidFill>
                        </a:rPr>
                        <a:t>Research Methods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solidFill>
                            <a:schemeClr val="tx1"/>
                          </a:solidFill>
                        </a:rPr>
                        <a:t>Acquire knowledge and understanding of  psychological ideas, theories and procedures in a range of contexts </a:t>
                      </a:r>
                    </a:p>
                    <a:p>
                      <a:pPr marL="171450" indent="-171450">
                        <a:buFont typeface="Arial" panose="020B0604020202020204" pitchFamily="34" charset="0"/>
                        <a:buChar char="•"/>
                      </a:pPr>
                      <a:r>
                        <a:rPr lang="en-GB" sz="1000" dirty="0">
                          <a:solidFill>
                            <a:schemeClr val="tx1"/>
                          </a:solidFill>
                        </a:rPr>
                        <a:t>Understand, apply and evaluate psychological methodology and a range of research methods through active involvement in the research process</a:t>
                      </a:r>
                    </a:p>
                    <a:p>
                      <a:pPr marL="171450" indent="-171450">
                        <a:buFont typeface="Arial" panose="020B0604020202020204" pitchFamily="34" charset="0"/>
                        <a:buChar char="•"/>
                      </a:pPr>
                      <a:r>
                        <a:rPr lang="en-GB" sz="1000" dirty="0">
                          <a:solidFill>
                            <a:schemeClr val="tx1"/>
                          </a:solidFill>
                        </a:rPr>
                        <a:t>Apply psychological theories, concepts, evidence and research methods to a range of topic areas</a:t>
                      </a:r>
                    </a:p>
                    <a:p>
                      <a:pPr marL="171450" indent="-171450">
                        <a:buFont typeface="Arial" panose="020B0604020202020204" pitchFamily="34" charset="0"/>
                        <a:buChar char="•"/>
                      </a:pPr>
                      <a:r>
                        <a:rPr lang="en-GB" sz="1000" dirty="0">
                          <a:solidFill>
                            <a:schemeClr val="tx1"/>
                          </a:solidFill>
                        </a:rPr>
                        <a:t>Develop an understanding of the interrelationships between the core areas of psychology</a:t>
                      </a:r>
                    </a:p>
                    <a:p>
                      <a:pPr marL="171450" indent="-171450">
                        <a:buFont typeface="Arial" panose="020B0604020202020204" pitchFamily="34" charset="0"/>
                        <a:buChar char="•"/>
                      </a:pPr>
                      <a:r>
                        <a:rPr lang="en-GB" sz="1000" dirty="0">
                          <a:solidFill>
                            <a:schemeClr val="tx1"/>
                          </a:solidFill>
                        </a:rPr>
                        <a:t>Analyse and evaluate psychological ideas, processes and procedures in relation to the specified Paper 2 content</a:t>
                      </a:r>
                    </a:p>
                    <a:p>
                      <a:pPr marL="171450" indent="-171450">
                        <a:buFont typeface="Arial" panose="020B0604020202020204" pitchFamily="34" charset="0"/>
                        <a:buChar char="•"/>
                      </a:pPr>
                      <a:r>
                        <a:rPr lang="en-GB" sz="1000" dirty="0">
                          <a:solidFill>
                            <a:schemeClr val="tx1"/>
                          </a:solidFill>
                        </a:rPr>
                        <a:t>Demonstrate evaluation skills by making judgements and producing developments or refinements of psychological procedures</a:t>
                      </a:r>
                    </a:p>
                    <a:p>
                      <a:pPr marL="171450" indent="-171450">
                        <a:buFont typeface="Arial" panose="020B0604020202020204" pitchFamily="34" charset="0"/>
                        <a:buChar char="•"/>
                      </a:pPr>
                      <a:r>
                        <a:rPr lang="en-GB" sz="1000" dirty="0">
                          <a:solidFill>
                            <a:schemeClr val="tx1"/>
                          </a:solidFill>
                        </a:rPr>
                        <a:t>Analyse and evaluate psychological theories, concepts, evidence and research methods in order to:</a:t>
                      </a:r>
                    </a:p>
                    <a:p>
                      <a:pPr marL="628650" lvl="1" indent="-171450">
                        <a:buFont typeface="Arial" panose="020B0604020202020204" pitchFamily="34" charset="0"/>
                        <a:buChar char="•"/>
                      </a:pPr>
                      <a:r>
                        <a:rPr lang="en-GB" sz="1000" dirty="0">
                          <a:solidFill>
                            <a:schemeClr val="tx1"/>
                          </a:solidFill>
                        </a:rPr>
                        <a:t>Design research</a:t>
                      </a:r>
                    </a:p>
                    <a:p>
                      <a:pPr marL="628650" lvl="1" indent="-171450">
                        <a:buFont typeface="Arial" panose="020B0604020202020204" pitchFamily="34" charset="0"/>
                        <a:buChar char="•"/>
                      </a:pPr>
                      <a:r>
                        <a:rPr lang="en-GB" sz="1000" dirty="0">
                          <a:solidFill>
                            <a:schemeClr val="tx1"/>
                          </a:solidFill>
                        </a:rPr>
                        <a:t>Conduct research</a:t>
                      </a:r>
                    </a:p>
                    <a:p>
                      <a:pPr marL="628650" lvl="1" indent="-171450">
                        <a:buFont typeface="Arial" panose="020B0604020202020204" pitchFamily="34" charset="0"/>
                        <a:buChar char="•"/>
                      </a:pPr>
                      <a:r>
                        <a:rPr lang="en-GB" sz="1000" dirty="0">
                          <a:solidFill>
                            <a:schemeClr val="tx1"/>
                          </a:solidFill>
                        </a:rPr>
                        <a:t>Analyse and interpret data</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a:buFont typeface="Arial" panose="020B0604020202020204" pitchFamily="34" charset="0"/>
                        <a:buChar char="•"/>
                      </a:pPr>
                      <a:r>
                        <a:rPr lang="en-GB" sz="1050" b="1" i="0" u="sng" kern="1200" dirty="0">
                          <a:solidFill>
                            <a:schemeClr val="dk1"/>
                          </a:solidFill>
                          <a:effectLst/>
                          <a:latin typeface="+mn-lt"/>
                          <a:ea typeface="+mn-ea"/>
                          <a:cs typeface="+mn-cs"/>
                        </a:rPr>
                        <a:t>Types of Research Methods</a:t>
                      </a:r>
                    </a:p>
                    <a:p>
                      <a:pPr marL="285750" indent="-285750" algn="l">
                        <a:buFont typeface="Courier New" panose="02070309020205020404" pitchFamily="49" charset="0"/>
                        <a:buChar char="o"/>
                      </a:pPr>
                      <a:r>
                        <a:rPr lang="en-GB" sz="1050" i="0" kern="1200" dirty="0">
                          <a:solidFill>
                            <a:schemeClr val="dk1"/>
                          </a:solidFill>
                          <a:effectLst/>
                          <a:latin typeface="+mn-lt"/>
                          <a:ea typeface="+mn-ea"/>
                          <a:cs typeface="+mn-cs"/>
                        </a:rPr>
                        <a:t>Content analysis</a:t>
                      </a:r>
                    </a:p>
                    <a:p>
                      <a:pPr marL="285750" indent="-285750" algn="l">
                        <a:buFont typeface="Courier New" panose="02070309020205020404" pitchFamily="49" charset="0"/>
                        <a:buChar char="o"/>
                      </a:pPr>
                      <a:r>
                        <a:rPr lang="en-GB" sz="1050" i="0" kern="1200" dirty="0">
                          <a:solidFill>
                            <a:schemeClr val="dk1"/>
                          </a:solidFill>
                          <a:effectLst/>
                          <a:latin typeface="+mn-lt"/>
                          <a:ea typeface="+mn-ea"/>
                          <a:cs typeface="+mn-cs"/>
                        </a:rPr>
                        <a:t>Case studies</a:t>
                      </a:r>
                    </a:p>
                    <a:p>
                      <a:pPr algn="l"/>
                      <a:endParaRPr lang="en-GB" sz="1050" i="0" kern="1200" dirty="0">
                        <a:solidFill>
                          <a:schemeClr val="dk1"/>
                        </a:solidFill>
                        <a:effectLst/>
                        <a:latin typeface="+mn-lt"/>
                        <a:ea typeface="+mn-ea"/>
                        <a:cs typeface="+mn-cs"/>
                      </a:endParaRPr>
                    </a:p>
                    <a:p>
                      <a:pPr marL="285750" indent="-285750" algn="l">
                        <a:buFont typeface="Arial" panose="020B0604020202020204" pitchFamily="34" charset="0"/>
                        <a:buChar char="•"/>
                      </a:pPr>
                      <a:r>
                        <a:rPr lang="en-GB" sz="1050" b="1" i="0" u="sng" kern="1200" dirty="0">
                          <a:solidFill>
                            <a:schemeClr val="dk1"/>
                          </a:solidFill>
                          <a:effectLst/>
                          <a:latin typeface="+mn-lt"/>
                          <a:ea typeface="+mn-ea"/>
                          <a:cs typeface="+mn-cs"/>
                        </a:rPr>
                        <a:t>Scientific Processes</a:t>
                      </a:r>
                    </a:p>
                    <a:p>
                      <a:pPr marL="285750" indent="-285750" algn="l">
                        <a:buFont typeface="Courier New" panose="02070309020205020404" pitchFamily="49" charset="0"/>
                        <a:buChar char="o"/>
                      </a:pPr>
                      <a:r>
                        <a:rPr lang="en-GB" sz="1050" b="0" i="0" kern="1200" dirty="0">
                          <a:solidFill>
                            <a:schemeClr val="dk1"/>
                          </a:solidFill>
                          <a:effectLst/>
                          <a:latin typeface="+mn-lt"/>
                          <a:ea typeface="+mn-ea"/>
                          <a:cs typeface="+mn-cs"/>
                        </a:rPr>
                        <a:t>Reliability across all methods of investigation: </a:t>
                      </a:r>
                      <a:r>
                        <a:rPr lang="en-GB" sz="1050" kern="1200" dirty="0">
                          <a:solidFill>
                            <a:schemeClr val="dk1"/>
                          </a:solidFill>
                          <a:latin typeface="+mn-lt"/>
                          <a:ea typeface="+mn-ea"/>
                          <a:cs typeface="+mn-cs"/>
                        </a:rPr>
                        <a:t>w</a:t>
                      </a:r>
                      <a:r>
                        <a:rPr lang="en-GB" sz="1050" b="0" i="0" kern="1200" dirty="0">
                          <a:solidFill>
                            <a:schemeClr val="dk1"/>
                          </a:solidFill>
                          <a:effectLst/>
                          <a:latin typeface="+mn-lt"/>
                          <a:ea typeface="+mn-ea"/>
                          <a:cs typeface="+mn-cs"/>
                        </a:rPr>
                        <a:t>ays of assessing reliability - test-retest and inter-observer; improving reliability</a:t>
                      </a:r>
                    </a:p>
                    <a:p>
                      <a:pPr marL="285750" indent="-285750" algn="l">
                        <a:buFont typeface="Courier New" panose="02070309020205020404" pitchFamily="49" charset="0"/>
                        <a:buChar char="o"/>
                      </a:pPr>
                      <a:r>
                        <a:rPr lang="en-GB" sz="1050" b="0" i="0" kern="1200" dirty="0">
                          <a:solidFill>
                            <a:schemeClr val="dk1"/>
                          </a:solidFill>
                          <a:effectLst/>
                          <a:latin typeface="+mn-lt"/>
                          <a:ea typeface="+mn-ea"/>
                          <a:cs typeface="+mn-cs"/>
                        </a:rPr>
                        <a:t>Types of validity across all methods of investigation: face validity, concurrent validity, ecological validity and temporal validity</a:t>
                      </a:r>
                      <a:r>
                        <a:rPr lang="en-GB" sz="1050" kern="1200" dirty="0">
                          <a:solidFill>
                            <a:schemeClr val="dk1"/>
                          </a:solidFill>
                          <a:latin typeface="+mn-lt"/>
                          <a:ea typeface="+mn-ea"/>
                          <a:cs typeface="+mn-cs"/>
                        </a:rPr>
                        <a:t>; a</a:t>
                      </a:r>
                      <a:r>
                        <a:rPr lang="en-GB" sz="1050" b="0" i="0" kern="1200" dirty="0">
                          <a:solidFill>
                            <a:schemeClr val="dk1"/>
                          </a:solidFill>
                          <a:effectLst/>
                          <a:latin typeface="+mn-lt"/>
                          <a:ea typeface="+mn-ea"/>
                          <a:cs typeface="+mn-cs"/>
                        </a:rPr>
                        <a:t>ssessment of validity</a:t>
                      </a:r>
                      <a:r>
                        <a:rPr lang="en-GB" sz="1050" kern="1200" dirty="0">
                          <a:solidFill>
                            <a:schemeClr val="dk1"/>
                          </a:solidFill>
                          <a:latin typeface="+mn-lt"/>
                          <a:ea typeface="+mn-ea"/>
                          <a:cs typeface="+mn-cs"/>
                        </a:rPr>
                        <a:t>; i</a:t>
                      </a:r>
                      <a:r>
                        <a:rPr lang="en-GB" sz="1050" b="0" i="0" kern="1200" dirty="0">
                          <a:solidFill>
                            <a:schemeClr val="dk1"/>
                          </a:solidFill>
                          <a:effectLst/>
                          <a:latin typeface="+mn-lt"/>
                          <a:ea typeface="+mn-ea"/>
                          <a:cs typeface="+mn-cs"/>
                        </a:rPr>
                        <a:t>mproving validity</a:t>
                      </a:r>
                    </a:p>
                    <a:p>
                      <a:pPr marL="285750" indent="-285750" algn="l">
                        <a:buFont typeface="Courier New" panose="02070309020205020404" pitchFamily="49" charset="0"/>
                        <a:buChar char="o"/>
                      </a:pPr>
                      <a:r>
                        <a:rPr lang="en-GB" sz="1050" b="0" i="0" kern="1200" dirty="0">
                          <a:solidFill>
                            <a:schemeClr val="dk1"/>
                          </a:solidFill>
                          <a:effectLst/>
                          <a:latin typeface="+mn-lt"/>
                          <a:ea typeface="+mn-ea"/>
                          <a:cs typeface="+mn-cs"/>
                        </a:rPr>
                        <a:t>Features of science: objectivity and the empirical method; replicability and falsifiability; theory construction and hypothesis testing; paradigms and paradigm shifts.</a:t>
                      </a:r>
                    </a:p>
                    <a:p>
                      <a:pPr marL="285750" indent="-285750" algn="l">
                        <a:buFont typeface="Courier New" panose="02070309020205020404" pitchFamily="49" charset="0"/>
                        <a:buChar char="o"/>
                      </a:pPr>
                      <a:r>
                        <a:rPr lang="en-GB" sz="1050" b="0" i="0" kern="1200" dirty="0">
                          <a:solidFill>
                            <a:schemeClr val="dk1"/>
                          </a:solidFill>
                          <a:effectLst/>
                          <a:latin typeface="+mn-lt"/>
                          <a:ea typeface="+mn-ea"/>
                          <a:cs typeface="+mn-cs"/>
                        </a:rPr>
                        <a:t>Reporting psychological investigations</a:t>
                      </a:r>
                      <a:r>
                        <a:rPr lang="en-GB" sz="1050" kern="1200" dirty="0">
                          <a:solidFill>
                            <a:schemeClr val="dk1"/>
                          </a:solidFill>
                          <a:latin typeface="+mn-lt"/>
                          <a:ea typeface="+mn-ea"/>
                          <a:cs typeface="+mn-cs"/>
                        </a:rPr>
                        <a:t>: s</a:t>
                      </a:r>
                      <a:r>
                        <a:rPr lang="en-GB" sz="1050" b="0" i="0" kern="1200" dirty="0">
                          <a:solidFill>
                            <a:schemeClr val="dk1"/>
                          </a:solidFill>
                          <a:effectLst/>
                          <a:latin typeface="+mn-lt"/>
                          <a:ea typeface="+mn-ea"/>
                          <a:cs typeface="+mn-cs"/>
                        </a:rPr>
                        <a:t>ections of a scientific report</a:t>
                      </a:r>
                      <a:r>
                        <a:rPr lang="en-GB" sz="1050" kern="1200" dirty="0">
                          <a:solidFill>
                            <a:schemeClr val="dk1"/>
                          </a:solidFill>
                          <a:latin typeface="+mn-lt"/>
                          <a:ea typeface="+mn-ea"/>
                          <a:cs typeface="+mn-cs"/>
                        </a:rPr>
                        <a:t> - </a:t>
                      </a:r>
                      <a:r>
                        <a:rPr lang="en-GB" sz="1050" b="0" i="0" kern="1200" dirty="0">
                          <a:solidFill>
                            <a:schemeClr val="dk1"/>
                          </a:solidFill>
                          <a:effectLst/>
                          <a:latin typeface="+mn-lt"/>
                          <a:ea typeface="+mn-ea"/>
                          <a:cs typeface="+mn-cs"/>
                        </a:rPr>
                        <a:t>abstract, introduction, method, results, discussion and referencing</a:t>
                      </a:r>
                    </a:p>
                    <a:p>
                      <a:pPr algn="l"/>
                      <a:endParaRPr lang="en-GB" sz="1050" b="1" u="sng" kern="1200" dirty="0">
                        <a:solidFill>
                          <a:schemeClr val="dk1"/>
                        </a:solidFill>
                        <a:latin typeface="+mn-lt"/>
                        <a:ea typeface="+mn-ea"/>
                        <a:cs typeface="+mn-cs"/>
                      </a:endParaRPr>
                    </a:p>
                    <a:p>
                      <a:pPr marL="285750" indent="-285750" algn="l">
                        <a:buFont typeface="Arial" panose="020B0604020202020204" pitchFamily="34" charset="0"/>
                        <a:buChar char="•"/>
                      </a:pPr>
                      <a:r>
                        <a:rPr lang="en-GB" sz="1050" b="1" i="0" u="sng" kern="1200" dirty="0">
                          <a:solidFill>
                            <a:schemeClr val="dk1"/>
                          </a:solidFill>
                          <a:effectLst/>
                          <a:latin typeface="+mn-lt"/>
                          <a:ea typeface="+mn-ea"/>
                          <a:cs typeface="+mn-cs"/>
                        </a:rPr>
                        <a:t>Data Handling and Analysis</a:t>
                      </a:r>
                    </a:p>
                    <a:p>
                      <a:pPr marL="285750" indent="-285750" algn="l">
                        <a:buFont typeface="Courier New" panose="02070309020205020404" pitchFamily="49" charset="0"/>
                        <a:buChar char="o"/>
                      </a:pPr>
                      <a:r>
                        <a:rPr lang="en-GB" sz="1050" b="0" i="0" kern="1200" dirty="0">
                          <a:solidFill>
                            <a:schemeClr val="dk1"/>
                          </a:solidFill>
                          <a:effectLst/>
                          <a:latin typeface="+mn-lt"/>
                          <a:ea typeface="+mn-ea"/>
                          <a:cs typeface="+mn-cs"/>
                        </a:rPr>
                        <a:t>Levels of measurement: nominal, ordinal and interval.</a:t>
                      </a:r>
                    </a:p>
                    <a:p>
                      <a:pPr marL="285750" indent="-285750" algn="l">
                        <a:buFont typeface="Courier New" panose="02070309020205020404" pitchFamily="49" charset="0"/>
                        <a:buChar char="o"/>
                      </a:pPr>
                      <a:r>
                        <a:rPr lang="en-GB" sz="1050" b="0" i="0" kern="1200" dirty="0">
                          <a:solidFill>
                            <a:schemeClr val="dk1"/>
                          </a:solidFill>
                          <a:effectLst/>
                          <a:latin typeface="+mn-lt"/>
                          <a:ea typeface="+mn-ea"/>
                          <a:cs typeface="+mn-cs"/>
                        </a:rPr>
                        <a:t>Content analysis and coding. </a:t>
                      </a:r>
                    </a:p>
                    <a:p>
                      <a:pPr marL="285750" indent="-285750" algn="l">
                        <a:buFont typeface="Courier New" panose="02070309020205020404" pitchFamily="49" charset="0"/>
                        <a:buChar char="o"/>
                      </a:pPr>
                      <a:r>
                        <a:rPr lang="en-GB" sz="1050" b="0" i="0" kern="1200" dirty="0">
                          <a:solidFill>
                            <a:schemeClr val="dk1"/>
                          </a:solidFill>
                          <a:effectLst/>
                          <a:latin typeface="+mn-lt"/>
                          <a:ea typeface="+mn-ea"/>
                          <a:cs typeface="+mn-cs"/>
                        </a:rPr>
                        <a:t>Thematic analysis.</a:t>
                      </a:r>
                    </a:p>
                    <a:p>
                      <a:pPr algn="l">
                        <a:buFont typeface="Arial" panose="020B0604020202020204" pitchFamily="34" charset="0"/>
                        <a:buChar char="•"/>
                      </a:pPr>
                      <a:endParaRPr lang="en-GB" sz="1050" b="1" i="0" u="sng" kern="1200" dirty="0">
                        <a:solidFill>
                          <a:schemeClr val="dk1"/>
                        </a:solidFill>
                        <a:effectLst/>
                        <a:latin typeface="+mn-lt"/>
                        <a:ea typeface="+mn-ea"/>
                        <a:cs typeface="+mn-cs"/>
                      </a:endParaRPr>
                    </a:p>
                    <a:p>
                      <a:pPr marL="285750" indent="-285750" algn="l">
                        <a:buFont typeface="Arial" panose="020B0604020202020204" pitchFamily="34" charset="0"/>
                        <a:buChar char="•"/>
                      </a:pPr>
                      <a:r>
                        <a:rPr lang="en-GB" sz="1050" b="1" i="0" u="sng" kern="1200" dirty="0">
                          <a:solidFill>
                            <a:schemeClr val="dk1"/>
                          </a:solidFill>
                          <a:effectLst/>
                          <a:latin typeface="+mn-lt"/>
                          <a:ea typeface="+mn-ea"/>
                          <a:cs typeface="+mn-cs"/>
                        </a:rPr>
                        <a:t>Inferential testing</a:t>
                      </a:r>
                    </a:p>
                    <a:p>
                      <a:pPr marL="285750" indent="-285750" algn="l">
                        <a:buFont typeface="Courier New" panose="02070309020205020404" pitchFamily="49" charset="0"/>
                        <a:buChar char="o"/>
                      </a:pPr>
                      <a:r>
                        <a:rPr lang="en-GB" sz="1050" b="0" i="0" kern="1200" dirty="0">
                          <a:solidFill>
                            <a:schemeClr val="dk1"/>
                          </a:solidFill>
                          <a:effectLst/>
                          <a:latin typeface="+mn-lt"/>
                          <a:ea typeface="+mn-ea"/>
                          <a:cs typeface="+mn-cs"/>
                        </a:rPr>
                        <a:t>Probability and significance: use of statistical tables and critical values in interpretation of significance; Type I and Type II errors.</a:t>
                      </a:r>
                    </a:p>
                    <a:p>
                      <a:pPr marL="285750" indent="-285750" algn="l">
                        <a:buFont typeface="Courier New" panose="02070309020205020404" pitchFamily="49" charset="0"/>
                        <a:buChar char="o"/>
                      </a:pPr>
                      <a:r>
                        <a:rPr lang="en-GB" sz="1050" b="0" i="0" kern="1200" dirty="0">
                          <a:solidFill>
                            <a:schemeClr val="dk1"/>
                          </a:solidFill>
                          <a:effectLst/>
                          <a:latin typeface="+mn-lt"/>
                          <a:ea typeface="+mn-ea"/>
                          <a:cs typeface="+mn-cs"/>
                        </a:rPr>
                        <a:t>Factors affecting the choice of statistical test, including level of measurement and experimental design: Spearman’s rho, Pearson’s r, Wilcoxon, Mann-Whitney, related t-test, unrelated t-test and Chi-Squared test.</a:t>
                      </a:r>
                    </a:p>
                    <a:p>
                      <a:pPr algn="l"/>
                      <a:endParaRPr lang="en-GB" sz="1050" b="0" i="0" kern="1200" dirty="0">
                        <a:solidFill>
                          <a:schemeClr val="dk1"/>
                        </a:solidFill>
                        <a:effectLst/>
                        <a:latin typeface="+mn-lt"/>
                        <a:ea typeface="+mn-ea"/>
                        <a:cs typeface="+mn-cs"/>
                      </a:endParaRPr>
                    </a:p>
                    <a:p>
                      <a:pPr marL="0" indent="0">
                        <a:buFont typeface="Arial" panose="020B0604020202020204" pitchFamily="34" charset="0"/>
                        <a:buNone/>
                      </a:pPr>
                      <a:endParaRPr lang="en-GB" sz="90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solidFill>
                            <a:schemeClr val="tx1"/>
                          </a:solidFill>
                        </a:rPr>
                        <a:t>Thorough underpinning of research methods covered in the Y12 curriculum, to be re-visited and added to and expanded on as part of the Y13 curriculum</a:t>
                      </a:r>
                    </a:p>
                    <a:p>
                      <a:endParaRPr lang="en-GB" sz="1000" dirty="0">
                        <a:solidFill>
                          <a:schemeClr val="tx1"/>
                        </a:solidFill>
                      </a:endParaRPr>
                    </a:p>
                    <a:p>
                      <a:r>
                        <a:rPr lang="en-GB" sz="1000" dirty="0">
                          <a:solidFill>
                            <a:schemeClr val="tx1"/>
                          </a:solidFill>
                        </a:rPr>
                        <a:t>Literacy skills developed in English language – extended writing, writing to explain and argue.</a:t>
                      </a:r>
                    </a:p>
                    <a:p>
                      <a:endParaRPr lang="en-GB" sz="1000" dirty="0">
                        <a:solidFill>
                          <a:schemeClr val="tx1"/>
                        </a:solidFill>
                      </a:endParaRPr>
                    </a:p>
                    <a:p>
                      <a:r>
                        <a:rPr lang="en-GB" sz="1000" dirty="0">
                          <a:solidFill>
                            <a:schemeClr val="tx1"/>
                          </a:solidFill>
                        </a:rPr>
                        <a:t>Underlying numeracy skills developed in maths</a:t>
                      </a:r>
                    </a:p>
                    <a:p>
                      <a:endParaRPr lang="en-GB" sz="1000" dirty="0">
                        <a:solidFill>
                          <a:schemeClr val="tx1"/>
                        </a:solidFill>
                      </a:endParaRPr>
                    </a:p>
                    <a:p>
                      <a:r>
                        <a:rPr lang="en-GB" sz="1000" dirty="0">
                          <a:solidFill>
                            <a:schemeClr val="tx1"/>
                          </a:solidFill>
                        </a:rPr>
                        <a:t>Analysis and evaluation skills developed in humanities subjects including Geography, History and RE. </a:t>
                      </a:r>
                    </a:p>
                    <a:p>
                      <a:endParaRPr lang="en-GB" sz="1000" dirty="0">
                        <a:solidFill>
                          <a:schemeClr val="tx1"/>
                        </a:solidFill>
                      </a:endParaRPr>
                    </a:p>
                    <a:p>
                      <a:r>
                        <a:rPr lang="en-GB" sz="1000" dirty="0">
                          <a:solidFill>
                            <a:schemeClr val="tx1"/>
                          </a:solidFill>
                        </a:rPr>
                        <a:t>Underlying knowledge and understanding of SMSC issues developed through the PSHE curriculum.</a:t>
                      </a:r>
                    </a:p>
                    <a:p>
                      <a:endParaRPr lang="en-GB" sz="1000" dirty="0">
                        <a:solidFill>
                          <a:schemeClr val="tx1"/>
                        </a:solidFill>
                      </a:endParaRPr>
                    </a:p>
                    <a:p>
                      <a:r>
                        <a:rPr lang="en-GB" sz="1000" dirty="0">
                          <a:solidFill>
                            <a:schemeClr val="tx1"/>
                          </a:solidFill>
                        </a:rPr>
                        <a:t>Underlying scientific processes and biological knowledge developed and embedded in science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GB" sz="1000" dirty="0">
                          <a:solidFill>
                            <a:schemeClr val="tx1"/>
                          </a:solidFill>
                        </a:rPr>
                        <a:t>Use psychological vocabulary and apply it in a variety of contexts</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further study of psychology, neuroscience or biopsychology at degree level</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study of a related academic discipline at university including; Counselling/ Psychotherapy, Biology, Sociology, Criminology, Law, Mathematics and Medicine.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pursuit, via an academic or apprenticeship route, of a career related to psychology and/ or mental health</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pursuit of an apprenticeship involving working with people,  research, analysis of data and/or report writing.</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endParaRPr lang="en-GB" sz="10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347901"/>
                  </a:ext>
                </a:extLst>
              </a:tr>
            </a:tbl>
          </a:graphicData>
        </a:graphic>
      </p:graphicFrame>
      <p:sp>
        <p:nvSpPr>
          <p:cNvPr id="4" name="TextBox 3">
            <a:extLst>
              <a:ext uri="{FF2B5EF4-FFF2-40B4-BE49-F238E27FC236}">
                <a16:creationId xmlns:a16="http://schemas.microsoft.com/office/drawing/2014/main" id="{CB185927-E7CF-5365-415A-9BDDB9B518E5}"/>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 YEAR 13 CURRICULUM OVERVIEW - PSYCHOLOGY</a:t>
            </a:r>
          </a:p>
        </p:txBody>
      </p:sp>
    </p:spTree>
    <p:extLst>
      <p:ext uri="{BB962C8B-B14F-4D97-AF65-F5344CB8AC3E}">
        <p14:creationId xmlns:p14="http://schemas.microsoft.com/office/powerpoint/2010/main" val="3547365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8">
            <a:extLst>
              <a:ext uri="{FF2B5EF4-FFF2-40B4-BE49-F238E27FC236}">
                <a16:creationId xmlns:a16="http://schemas.microsoft.com/office/drawing/2014/main" id="{22FA62F6-1AA7-4455-85BB-C962CDD65DC8}"/>
              </a:ext>
            </a:extLst>
          </p:cNvPr>
          <p:cNvGraphicFramePr>
            <a:graphicFrameLocks noGrp="1"/>
          </p:cNvGraphicFramePr>
          <p:nvPr>
            <p:extLst>
              <p:ext uri="{D42A27DB-BD31-4B8C-83A1-F6EECF244321}">
                <p14:modId xmlns:p14="http://schemas.microsoft.com/office/powerpoint/2010/main" val="3083294212"/>
              </p:ext>
            </p:extLst>
          </p:nvPr>
        </p:nvGraphicFramePr>
        <p:xfrm>
          <a:off x="763572" y="169685"/>
          <a:ext cx="11342703" cy="6467055"/>
        </p:xfrm>
        <a:graphic>
          <a:graphicData uri="http://schemas.openxmlformats.org/drawingml/2006/table">
            <a:tbl>
              <a:tblPr firstRow="1" bandRow="1">
                <a:tableStyleId>{5C22544A-7EE6-4342-B048-85BDC9FD1C3A}</a:tableStyleId>
              </a:tblPr>
              <a:tblGrid>
                <a:gridCol w="1227153">
                  <a:extLst>
                    <a:ext uri="{9D8B030D-6E8A-4147-A177-3AD203B41FA5}">
                      <a16:colId xmlns:a16="http://schemas.microsoft.com/office/drawing/2014/main" val="2570729362"/>
                    </a:ext>
                  </a:extLst>
                </a:gridCol>
                <a:gridCol w="1866900">
                  <a:extLst>
                    <a:ext uri="{9D8B030D-6E8A-4147-A177-3AD203B41FA5}">
                      <a16:colId xmlns:a16="http://schemas.microsoft.com/office/drawing/2014/main" val="2496229512"/>
                    </a:ext>
                  </a:extLst>
                </a:gridCol>
                <a:gridCol w="4046376">
                  <a:extLst>
                    <a:ext uri="{9D8B030D-6E8A-4147-A177-3AD203B41FA5}">
                      <a16:colId xmlns:a16="http://schemas.microsoft.com/office/drawing/2014/main" val="3248227997"/>
                    </a:ext>
                  </a:extLst>
                </a:gridCol>
                <a:gridCol w="2021057">
                  <a:extLst>
                    <a:ext uri="{9D8B030D-6E8A-4147-A177-3AD203B41FA5}">
                      <a16:colId xmlns:a16="http://schemas.microsoft.com/office/drawing/2014/main" val="1327779540"/>
                    </a:ext>
                  </a:extLst>
                </a:gridCol>
                <a:gridCol w="2181217">
                  <a:extLst>
                    <a:ext uri="{9D8B030D-6E8A-4147-A177-3AD203B41FA5}">
                      <a16:colId xmlns:a16="http://schemas.microsoft.com/office/drawing/2014/main" val="2446252255"/>
                    </a:ext>
                  </a:extLst>
                </a:gridCol>
              </a:tblGrid>
              <a:tr h="462493">
                <a:tc>
                  <a:txBody>
                    <a:bodyPr/>
                    <a:lstStyle/>
                    <a:p>
                      <a:pPr lvl="0" algn="ctr">
                        <a:buNone/>
                      </a:pPr>
                      <a:r>
                        <a:rPr lang="en-GB" sz="800" dirty="0">
                          <a:solidFill>
                            <a:schemeClr val="tx1"/>
                          </a:solidFill>
                        </a:rPr>
                        <a:t>Content/Units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Disciplinary Knowledge (Skills)</a:t>
                      </a:r>
                      <a:endParaRPr lang="en-US" sz="800" dirty="0"/>
                    </a:p>
                    <a:p>
                      <a:pPr marL="0" lvl="0" indent="0" algn="ctr">
                        <a:buNone/>
                      </a:pPr>
                      <a:r>
                        <a:rPr lang="en-GB" sz="600" b="0" i="0" u="none" strike="noStrike" noProof="0" dirty="0">
                          <a:solidFill>
                            <a:schemeClr val="tx1"/>
                          </a:solidFill>
                          <a:latin typeface="Calibri"/>
                        </a:rPr>
                        <a:t>This is the actions taken within a </a:t>
                      </a:r>
                      <a:endParaRPr lang="en-GB" sz="600" b="1" i="0" u="none" strike="noStrike" noProof="0" dirty="0">
                        <a:latin typeface="Calibri"/>
                      </a:endParaRPr>
                    </a:p>
                    <a:p>
                      <a:pPr marL="0" lvl="0" indent="0" algn="ctr">
                        <a:buNone/>
                      </a:pPr>
                      <a:r>
                        <a:rPr lang="en-GB" sz="600" b="0" i="0" u="none" strike="noStrike" noProof="0" dirty="0">
                          <a:solidFill>
                            <a:schemeClr val="tx1"/>
                          </a:solidFill>
                          <a:latin typeface="Calibri"/>
                        </a:rPr>
                        <a:t>topic to gain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substantive knowledge</a:t>
                      </a:r>
                      <a:endParaRPr lang="en-GB" sz="600" b="1" i="0" u="none" strike="noStrike" noProof="0" dirty="0">
                        <a:latin typeface="Calibri"/>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buNone/>
                      </a:pPr>
                      <a:r>
                        <a:rPr lang="en-GB" sz="800" b="1" i="0" u="none" strike="noStrike" noProof="0" dirty="0">
                          <a:solidFill>
                            <a:schemeClr val="tx1"/>
                          </a:solidFill>
                          <a:latin typeface="Calibri"/>
                        </a:rPr>
                        <a:t>Substantive Knowledge</a:t>
                      </a:r>
                      <a:endParaRPr lang="en-US" sz="800" b="1" i="0" u="none" strike="noStrike" noProof="0" dirty="0">
                        <a:latin typeface="Calibri"/>
                      </a:endParaRPr>
                    </a:p>
                    <a:p>
                      <a:pPr marL="0" lvl="0" indent="0" algn="ctr">
                        <a:buNone/>
                      </a:pPr>
                      <a:r>
                        <a:rPr lang="en-GB" sz="600" b="0" i="0" u="none" strike="noStrike" noProof="0" dirty="0">
                          <a:solidFill>
                            <a:schemeClr val="tx1"/>
                          </a:solidFill>
                          <a:latin typeface="Calibri"/>
                        </a:rPr>
                        <a:t>This is the specific, factual content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for the topic, which is connected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into a careful sequence of learning</a:t>
                      </a:r>
                      <a:endParaRPr lang="en-GB" sz="7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Prior Learning </a:t>
                      </a:r>
                      <a:endParaRPr lang="en-GB" sz="9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solidFill>
                            <a:schemeClr val="tx1"/>
                          </a:solidFill>
                        </a:rPr>
                        <a:t>Future learning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3068078"/>
                  </a:ext>
                </a:extLst>
              </a:tr>
              <a:tr h="5519747">
                <a:tc>
                  <a:txBody>
                    <a:bodyPr/>
                    <a:lstStyle/>
                    <a:p>
                      <a:pPr marL="171450" indent="-171450">
                        <a:buFont typeface="Arial" panose="020B0604020202020204" pitchFamily="34" charset="0"/>
                        <a:buChar char="•"/>
                      </a:pPr>
                      <a:r>
                        <a:rPr lang="en-GB" sz="800" dirty="0">
                          <a:solidFill>
                            <a:schemeClr val="tx1"/>
                          </a:solidFill>
                        </a:rPr>
                        <a:t>Schizophrenia</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Acquire knowledge and understanding of  psychology ideas, theories and procedures in a range of contexts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Understand, apply and evaluate psychological methodology and a range of research methods to the Schizophrenia topic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Apply psychological theories, concepts, evidence and research methods to the topic area of Schizophrenia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Develop an understanding of how the studies in the topic Schizophrenia relate to the associated theory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Develop an understanding of the interrelationships between the core areas of psychology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Demonstrate the contribution of psychology to an understanding of individual, social and cultural diversity</a:t>
                      </a:r>
                    </a:p>
                    <a:p>
                      <a:pPr marL="457200" lvl="1" indent="0">
                        <a:buFont typeface="Arial" panose="020B0604020202020204" pitchFamily="34" charset="0"/>
                        <a:buNone/>
                      </a:pPr>
                      <a:endParaRPr lang="en-GB" sz="10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Evaluate therapies and treatments including in terms of their appropriateness and effectiveness</a:t>
                      </a:r>
                    </a:p>
                    <a:p>
                      <a:endParaRPr lang="en-GB" sz="8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00" b="1" i="0" u="sng" strike="noStrike" kern="1200" cap="none" spc="0" normalizeH="0" baseline="0" noProof="0" dirty="0">
                          <a:ln>
                            <a:noFill/>
                          </a:ln>
                          <a:solidFill>
                            <a:schemeClr val="tx1"/>
                          </a:solidFill>
                          <a:effectLst/>
                          <a:uLnTx/>
                          <a:uFillTx/>
                          <a:latin typeface="Calibri (Body)"/>
                          <a:ea typeface="+mn-ea"/>
                          <a:cs typeface="+mn-cs"/>
                        </a:rPr>
                        <a:t>Classification of schizophrenia</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Calibri (Body)"/>
                          <a:ea typeface="+mn-ea"/>
                          <a:cs typeface="+mn-cs"/>
                        </a:rPr>
                        <a:t>Positive symptoms of schizophrenia, including hallucinations and delusions</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Calibri (Body)"/>
                          <a:ea typeface="+mn-ea"/>
                          <a:cs typeface="+mn-cs"/>
                        </a:rPr>
                        <a:t>Negative symptoms of schizophrenia, including speech poverty and avolition</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Calibri (Body)"/>
                          <a:ea typeface="+mn-ea"/>
                          <a:cs typeface="+mn-cs"/>
                        </a:rPr>
                        <a:t>Reliability and validity in diagnosis and classification of schizophrenia, including reference to co-morbidity, culture and gender bias and symptom overlap.</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00" b="1" i="0" u="sng" strike="noStrike" kern="1200" cap="none" spc="0" normalizeH="0" baseline="0" noProof="0" dirty="0">
                          <a:ln>
                            <a:noFill/>
                          </a:ln>
                          <a:solidFill>
                            <a:schemeClr val="tx1"/>
                          </a:solidFill>
                          <a:effectLst/>
                          <a:uLnTx/>
                          <a:uFillTx/>
                          <a:latin typeface="Calibri (Body)"/>
                          <a:ea typeface="+mn-ea"/>
                          <a:cs typeface="+mn-cs"/>
                        </a:rPr>
                        <a:t>Biological explanations for schizophrenia</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Calibri (Body)"/>
                          <a:ea typeface="+mn-ea"/>
                          <a:cs typeface="+mn-cs"/>
                        </a:rPr>
                        <a:t>Genetics</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Calibri (Body)"/>
                          <a:ea typeface="+mn-ea"/>
                          <a:cs typeface="+mn-cs"/>
                        </a:rPr>
                        <a:t>Neural correlates, including the dopamine hypothesis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00" b="1" i="0" u="sng" strike="noStrike" kern="1200" cap="none" spc="0" normalizeH="0" baseline="0" noProof="0" dirty="0">
                          <a:ln>
                            <a:noFill/>
                          </a:ln>
                          <a:solidFill>
                            <a:schemeClr val="tx1"/>
                          </a:solidFill>
                          <a:effectLst/>
                          <a:uLnTx/>
                          <a:uFillTx/>
                          <a:latin typeface="Calibri (Body)"/>
                          <a:ea typeface="+mn-ea"/>
                          <a:cs typeface="+mn-cs"/>
                        </a:rPr>
                        <a:t>Psychological explanations for schizophrenia</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Calibri (Body)"/>
                          <a:ea typeface="+mn-ea"/>
                          <a:cs typeface="+mn-cs"/>
                        </a:rPr>
                        <a:t>Family dysfunction </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Calibri (Body)"/>
                          <a:ea typeface="+mn-ea"/>
                          <a:cs typeface="+mn-cs"/>
                        </a:rPr>
                        <a:t>Cognitive explanations, including dysfunctional thought processing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00" b="1" i="0" u="sng" strike="noStrike" kern="1200" cap="none" spc="0" normalizeH="0" baseline="0" noProof="0" dirty="0">
                          <a:ln>
                            <a:noFill/>
                          </a:ln>
                          <a:solidFill>
                            <a:schemeClr val="tx1"/>
                          </a:solidFill>
                          <a:effectLst/>
                          <a:uLnTx/>
                          <a:uFillTx/>
                          <a:latin typeface="Calibri (Body)"/>
                          <a:ea typeface="+mn-ea"/>
                          <a:cs typeface="+mn-cs"/>
                        </a:rPr>
                        <a:t>Drug therapy</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Calibri (Body)"/>
                          <a:ea typeface="+mn-ea"/>
                          <a:cs typeface="+mn-cs"/>
                        </a:rPr>
                        <a:t>Typical antipsychotics</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Calibri (Body)"/>
                          <a:ea typeface="+mn-ea"/>
                          <a:cs typeface="+mn-cs"/>
                        </a:rPr>
                        <a:t>Atypical antipsychotics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00" b="1" i="0" u="sng" strike="noStrike" kern="1200" cap="none" spc="0" normalizeH="0" baseline="0" noProof="0" dirty="0">
                          <a:ln>
                            <a:noFill/>
                          </a:ln>
                          <a:solidFill>
                            <a:schemeClr val="tx1"/>
                          </a:solidFill>
                          <a:effectLst/>
                          <a:uLnTx/>
                          <a:uFillTx/>
                          <a:latin typeface="Calibri (Body)"/>
                          <a:ea typeface="+mn-ea"/>
                          <a:cs typeface="+mn-cs"/>
                        </a:rPr>
                        <a:t>Non-biological treatments of schizophrenia</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Calibri (Body)"/>
                          <a:ea typeface="+mn-ea"/>
                          <a:cs typeface="+mn-cs"/>
                        </a:rPr>
                        <a:t>Cognitive behaviour therapy</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Calibri (Body)"/>
                          <a:ea typeface="+mn-ea"/>
                          <a:cs typeface="+mn-cs"/>
                        </a:rPr>
                        <a:t>Family therapy </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Calibri (Body)"/>
                          <a:ea typeface="+mn-ea"/>
                          <a:cs typeface="+mn-cs"/>
                        </a:rPr>
                        <a:t>Token economies as used in the management of schizophrenia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00" b="1" i="0" u="sng" strike="noStrike" kern="1200" cap="none" spc="0" normalizeH="0" baseline="0" noProof="0" dirty="0">
                          <a:ln>
                            <a:noFill/>
                          </a:ln>
                          <a:solidFill>
                            <a:schemeClr val="tx1"/>
                          </a:solidFill>
                          <a:effectLst/>
                          <a:uLnTx/>
                          <a:uFillTx/>
                          <a:latin typeface="Calibri (Body)"/>
                          <a:ea typeface="+mn-ea"/>
                          <a:cs typeface="+mn-cs"/>
                        </a:rPr>
                        <a:t>The importance of an interactionist approach in explaining and treating schizophrenia</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Calibri (Body)"/>
                          <a:ea typeface="+mn-ea"/>
                          <a:cs typeface="+mn-cs"/>
                        </a:rPr>
                        <a:t> The diathesis-stress model</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rPr>
                        <a:t>An in-depth understanding and analysis of the biological and cognitive explanations covered in the Y12 curriculum in the topics of Approaches and Psychopathology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rPr>
                        <a:t>Awareness of mental health issues such as schizophrenia covered in the PSHE curriculum and GCSE psychology curriculum in the topic of psychological problems</a:t>
                      </a:r>
                    </a:p>
                    <a:p>
                      <a:endParaRPr lang="en-GB" sz="1000" dirty="0">
                        <a:solidFill>
                          <a:schemeClr val="tx1"/>
                        </a:solidFill>
                      </a:endParaRPr>
                    </a:p>
                    <a:p>
                      <a:r>
                        <a:rPr lang="en-GB" sz="1000" dirty="0">
                          <a:solidFill>
                            <a:schemeClr val="tx1"/>
                          </a:solidFill>
                        </a:rPr>
                        <a:t>Literacy skills developed in English language – extended writing, writing to explain and argue.</a:t>
                      </a:r>
                    </a:p>
                    <a:p>
                      <a:endParaRPr lang="en-GB" sz="1000" dirty="0">
                        <a:solidFill>
                          <a:schemeClr val="tx1"/>
                        </a:solidFill>
                      </a:endParaRPr>
                    </a:p>
                    <a:p>
                      <a:r>
                        <a:rPr lang="en-GB" sz="1000" dirty="0">
                          <a:solidFill>
                            <a:schemeClr val="tx1"/>
                          </a:solidFill>
                        </a:rPr>
                        <a:t>Underlying numeracy skills developed in maths</a:t>
                      </a:r>
                    </a:p>
                    <a:p>
                      <a:endParaRPr lang="en-GB" sz="1000" dirty="0">
                        <a:solidFill>
                          <a:schemeClr val="tx1"/>
                        </a:solidFill>
                      </a:endParaRPr>
                    </a:p>
                    <a:p>
                      <a:r>
                        <a:rPr lang="en-GB" sz="1000" dirty="0">
                          <a:solidFill>
                            <a:schemeClr val="tx1"/>
                          </a:solidFill>
                        </a:rPr>
                        <a:t>Analysis and evaluation skills developed in humanities subjects including Geography, History and RE. </a:t>
                      </a:r>
                    </a:p>
                    <a:p>
                      <a:endParaRPr lang="en-GB" sz="1000" dirty="0">
                        <a:solidFill>
                          <a:schemeClr val="tx1"/>
                        </a:solidFill>
                      </a:endParaRPr>
                    </a:p>
                    <a:p>
                      <a:r>
                        <a:rPr lang="en-GB" sz="1000" dirty="0">
                          <a:solidFill>
                            <a:schemeClr val="tx1"/>
                          </a:solidFill>
                        </a:rPr>
                        <a:t>Underlying knowledge and understanding of SMSC issues developed through the PSHE curriculum.</a:t>
                      </a:r>
                    </a:p>
                    <a:p>
                      <a:endParaRPr lang="en-GB" sz="1000" dirty="0">
                        <a:solidFill>
                          <a:schemeClr val="tx1"/>
                        </a:solidFill>
                      </a:endParaRPr>
                    </a:p>
                    <a:p>
                      <a:r>
                        <a:rPr lang="en-GB" sz="1000" dirty="0">
                          <a:solidFill>
                            <a:schemeClr val="tx1"/>
                          </a:solidFill>
                        </a:rPr>
                        <a:t>Underlying scientific processes and biological knowledge developed and embedded in science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GB" sz="1000" dirty="0">
                          <a:solidFill>
                            <a:schemeClr val="tx1"/>
                          </a:solidFill>
                        </a:rPr>
                        <a:t>Use psychological vocabulary and apply it in a variety of contexts</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further study of psychology, neuroscience or biopsychology at degree level</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study of a related academic discipline at university including; Counselling/ Psychotherapy, Biology, Sociology, Criminology, Law, Mathematics and Medicine.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pursuit, via an academic or apprenticeship route, of a career related to psychology and/ or mental health</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pursuit of an apprenticeship involving working with people,  research, analysis of data and/or report writing.</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347901"/>
                  </a:ext>
                </a:extLst>
              </a:tr>
            </a:tbl>
          </a:graphicData>
        </a:graphic>
      </p:graphicFrame>
      <p:sp>
        <p:nvSpPr>
          <p:cNvPr id="4" name="TextBox 3">
            <a:extLst>
              <a:ext uri="{FF2B5EF4-FFF2-40B4-BE49-F238E27FC236}">
                <a16:creationId xmlns:a16="http://schemas.microsoft.com/office/drawing/2014/main" id="{CB185927-E7CF-5365-415A-9BDDB9B518E5}"/>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 YEAR 13 CURRICULUM OVERVIEW - PSYCHOLOGY</a:t>
            </a:r>
          </a:p>
        </p:txBody>
      </p:sp>
    </p:spTree>
    <p:extLst>
      <p:ext uri="{BB962C8B-B14F-4D97-AF65-F5344CB8AC3E}">
        <p14:creationId xmlns:p14="http://schemas.microsoft.com/office/powerpoint/2010/main" val="384914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8">
            <a:extLst>
              <a:ext uri="{FF2B5EF4-FFF2-40B4-BE49-F238E27FC236}">
                <a16:creationId xmlns:a16="http://schemas.microsoft.com/office/drawing/2014/main" id="{22FA62F6-1AA7-4455-85BB-C962CDD65DC8}"/>
              </a:ext>
            </a:extLst>
          </p:cNvPr>
          <p:cNvGraphicFramePr>
            <a:graphicFrameLocks noGrp="1"/>
          </p:cNvGraphicFramePr>
          <p:nvPr>
            <p:extLst>
              <p:ext uri="{D42A27DB-BD31-4B8C-83A1-F6EECF244321}">
                <p14:modId xmlns:p14="http://schemas.microsoft.com/office/powerpoint/2010/main" val="2190813745"/>
              </p:ext>
            </p:extLst>
          </p:nvPr>
        </p:nvGraphicFramePr>
        <p:xfrm>
          <a:off x="763572" y="169685"/>
          <a:ext cx="11342703" cy="6162255"/>
        </p:xfrm>
        <a:graphic>
          <a:graphicData uri="http://schemas.openxmlformats.org/drawingml/2006/table">
            <a:tbl>
              <a:tblPr firstRow="1" bandRow="1">
                <a:tableStyleId>{5C22544A-7EE6-4342-B048-85BDC9FD1C3A}</a:tableStyleId>
              </a:tblPr>
              <a:tblGrid>
                <a:gridCol w="1227153">
                  <a:extLst>
                    <a:ext uri="{9D8B030D-6E8A-4147-A177-3AD203B41FA5}">
                      <a16:colId xmlns:a16="http://schemas.microsoft.com/office/drawing/2014/main" val="2570729362"/>
                    </a:ext>
                  </a:extLst>
                </a:gridCol>
                <a:gridCol w="1866900">
                  <a:extLst>
                    <a:ext uri="{9D8B030D-6E8A-4147-A177-3AD203B41FA5}">
                      <a16:colId xmlns:a16="http://schemas.microsoft.com/office/drawing/2014/main" val="2496229512"/>
                    </a:ext>
                  </a:extLst>
                </a:gridCol>
                <a:gridCol w="4046376">
                  <a:extLst>
                    <a:ext uri="{9D8B030D-6E8A-4147-A177-3AD203B41FA5}">
                      <a16:colId xmlns:a16="http://schemas.microsoft.com/office/drawing/2014/main" val="3248227997"/>
                    </a:ext>
                  </a:extLst>
                </a:gridCol>
                <a:gridCol w="2021057">
                  <a:extLst>
                    <a:ext uri="{9D8B030D-6E8A-4147-A177-3AD203B41FA5}">
                      <a16:colId xmlns:a16="http://schemas.microsoft.com/office/drawing/2014/main" val="1327779540"/>
                    </a:ext>
                  </a:extLst>
                </a:gridCol>
                <a:gridCol w="2181217">
                  <a:extLst>
                    <a:ext uri="{9D8B030D-6E8A-4147-A177-3AD203B41FA5}">
                      <a16:colId xmlns:a16="http://schemas.microsoft.com/office/drawing/2014/main" val="2446252255"/>
                    </a:ext>
                  </a:extLst>
                </a:gridCol>
              </a:tblGrid>
              <a:tr h="462493">
                <a:tc>
                  <a:txBody>
                    <a:bodyPr/>
                    <a:lstStyle/>
                    <a:p>
                      <a:pPr lvl="0" algn="ctr">
                        <a:buNone/>
                      </a:pPr>
                      <a:r>
                        <a:rPr lang="en-GB" sz="800" dirty="0">
                          <a:solidFill>
                            <a:schemeClr val="tx1"/>
                          </a:solidFill>
                        </a:rPr>
                        <a:t>Content/Units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Disciplinary Knowledge (Skills)</a:t>
                      </a:r>
                      <a:endParaRPr lang="en-US" sz="800" dirty="0"/>
                    </a:p>
                    <a:p>
                      <a:pPr marL="0" lvl="0" indent="0" algn="ctr">
                        <a:buNone/>
                      </a:pPr>
                      <a:r>
                        <a:rPr lang="en-GB" sz="600" b="0" i="0" u="none" strike="noStrike" noProof="0" dirty="0">
                          <a:solidFill>
                            <a:schemeClr val="tx1"/>
                          </a:solidFill>
                          <a:latin typeface="Calibri"/>
                        </a:rPr>
                        <a:t>This is the actions taken within a </a:t>
                      </a:r>
                      <a:endParaRPr lang="en-GB" sz="600" b="1" i="0" u="none" strike="noStrike" noProof="0" dirty="0">
                        <a:latin typeface="Calibri"/>
                      </a:endParaRPr>
                    </a:p>
                    <a:p>
                      <a:pPr marL="0" lvl="0" indent="0" algn="ctr">
                        <a:buNone/>
                      </a:pPr>
                      <a:r>
                        <a:rPr lang="en-GB" sz="600" b="0" i="0" u="none" strike="noStrike" noProof="0" dirty="0">
                          <a:solidFill>
                            <a:schemeClr val="tx1"/>
                          </a:solidFill>
                          <a:latin typeface="Calibri"/>
                        </a:rPr>
                        <a:t>topic to gain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substantive knowledge</a:t>
                      </a:r>
                      <a:endParaRPr lang="en-GB" sz="600" b="1" i="0" u="none" strike="noStrike" noProof="0" dirty="0">
                        <a:latin typeface="Calibri"/>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buNone/>
                      </a:pPr>
                      <a:r>
                        <a:rPr lang="en-GB" sz="800" b="1" i="0" u="none" strike="noStrike" noProof="0" dirty="0">
                          <a:solidFill>
                            <a:schemeClr val="tx1"/>
                          </a:solidFill>
                          <a:latin typeface="Calibri"/>
                        </a:rPr>
                        <a:t>Substantive Knowledge</a:t>
                      </a:r>
                      <a:endParaRPr lang="en-US" sz="800" b="1" i="0" u="none" strike="noStrike" noProof="0" dirty="0">
                        <a:latin typeface="Calibri"/>
                      </a:endParaRPr>
                    </a:p>
                    <a:p>
                      <a:pPr marL="0" lvl="0" indent="0" algn="ctr">
                        <a:buNone/>
                      </a:pPr>
                      <a:r>
                        <a:rPr lang="en-GB" sz="600" b="0" i="0" u="none" strike="noStrike" noProof="0" dirty="0">
                          <a:solidFill>
                            <a:schemeClr val="tx1"/>
                          </a:solidFill>
                          <a:latin typeface="Calibri"/>
                        </a:rPr>
                        <a:t>This is the specific, factual content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for the topic, which is connected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into a careful sequence of learning</a:t>
                      </a:r>
                      <a:endParaRPr lang="en-GB" sz="7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Prior Learning </a:t>
                      </a:r>
                      <a:endParaRPr lang="en-GB" sz="9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solidFill>
                            <a:schemeClr val="tx1"/>
                          </a:solidFill>
                        </a:rPr>
                        <a:t>Future learning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3068078"/>
                  </a:ext>
                </a:extLst>
              </a:tr>
              <a:tr h="5519747">
                <a:tc>
                  <a:txBody>
                    <a:bodyPr/>
                    <a:lstStyle/>
                    <a:p>
                      <a:pPr marL="171450" indent="-171450">
                        <a:buFont typeface="Arial" panose="020B0604020202020204" pitchFamily="34" charset="0"/>
                        <a:buChar char="•"/>
                      </a:pPr>
                      <a:r>
                        <a:rPr lang="en-GB" sz="800" dirty="0">
                          <a:solidFill>
                            <a:schemeClr val="tx1"/>
                          </a:solidFill>
                        </a:rPr>
                        <a:t>Aggression</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solidFill>
                            <a:schemeClr val="tx1"/>
                          </a:solidFill>
                        </a:rPr>
                        <a:t>Acquire knowledge and understanding of  psychology ideas, theories and procedures in a range of contexts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Understand, apply and evaluate psychological methodology and a range of research methods to the Aggression topic</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Apply psychological theories, concepts, evidence and research methods to the topic area of Aggression</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 understanding of how the studies in the topic Aggression relate to the associated theory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 understanding of the interrelationships between the core areas of psychology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Understand the role the media plays </a:t>
                      </a:r>
                      <a:r>
                        <a:rPr lang="en-GB" sz="1000">
                          <a:solidFill>
                            <a:schemeClr val="tx1"/>
                          </a:solidFill>
                        </a:rPr>
                        <a:t>in aggression </a:t>
                      </a: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Demonstrate the contribution of psychology to an understanding of individual, social and cultural diversity</a:t>
                      </a:r>
                    </a:p>
                    <a:p>
                      <a:pPr marL="457200" lvl="1" indent="0">
                        <a:buFont typeface="Arial" panose="020B0604020202020204" pitchFamily="34" charset="0"/>
                        <a:buNone/>
                      </a:pPr>
                      <a:endParaRPr lang="en-GB" sz="1000" dirty="0">
                        <a:solidFill>
                          <a:schemeClr val="tx1"/>
                        </a:solidFill>
                      </a:endParaRPr>
                    </a:p>
                    <a:p>
                      <a:endParaRPr lang="en-GB" sz="8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50" b="1" i="0" u="sng" strike="noStrike" kern="1200" cap="none" spc="0" normalizeH="0" baseline="0" noProof="0" dirty="0">
                          <a:ln>
                            <a:noFill/>
                          </a:ln>
                          <a:solidFill>
                            <a:schemeClr val="tx1"/>
                          </a:solidFill>
                          <a:effectLst/>
                          <a:uLnTx/>
                          <a:uFillTx/>
                          <a:latin typeface="+mn-lt"/>
                          <a:ea typeface="+mn-ea"/>
                          <a:cs typeface="+mn-cs"/>
                        </a:rPr>
                        <a:t>Neural and hormonal mechanisms in aggression</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The roles of the limbic system, serotonin and testosterone</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Genetic factors in aggression, including the MAOA gene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50" b="1" i="0" u="sng" strike="noStrike" kern="1200" cap="none" spc="0" normalizeH="0" baseline="0" noProof="0" dirty="0">
                          <a:ln>
                            <a:noFill/>
                          </a:ln>
                          <a:solidFill>
                            <a:schemeClr val="tx1"/>
                          </a:solidFill>
                          <a:effectLst/>
                          <a:uLnTx/>
                          <a:uFillTx/>
                          <a:latin typeface="+mn-lt"/>
                          <a:ea typeface="+mn-ea"/>
                          <a:cs typeface="+mn-cs"/>
                        </a:rPr>
                        <a:t>Ethological explanation of aggression</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Innate releasing mechanisms and fixed action patterns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50" b="1" i="0" u="sng" strike="noStrike" kern="1200" cap="none" spc="0" normalizeH="0" baseline="0" noProof="0" dirty="0">
                          <a:ln>
                            <a:noFill/>
                          </a:ln>
                          <a:solidFill>
                            <a:schemeClr val="tx1"/>
                          </a:solidFill>
                          <a:effectLst/>
                          <a:uLnTx/>
                          <a:uFillTx/>
                          <a:latin typeface="+mn-lt"/>
                          <a:ea typeface="+mn-ea"/>
                          <a:cs typeface="+mn-cs"/>
                        </a:rPr>
                        <a:t>Evolutionary explanations of human aggression</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Sexual Jealousy</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Bullying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50" b="1" i="0" u="sng" strike="noStrike" kern="1200" cap="none" spc="0" normalizeH="0" baseline="0" noProof="0" dirty="0">
                          <a:ln>
                            <a:noFill/>
                          </a:ln>
                          <a:solidFill>
                            <a:schemeClr val="tx1"/>
                          </a:solidFill>
                          <a:effectLst/>
                          <a:uLnTx/>
                          <a:uFillTx/>
                          <a:latin typeface="+mn-lt"/>
                          <a:ea typeface="+mn-ea"/>
                          <a:cs typeface="+mn-cs"/>
                        </a:rPr>
                        <a:t>Social psychological explanations of human aggression</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Frustration-aggression hypothesis</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Social learning theory as applied to human aggression</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De-individuation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50" b="1" i="0" u="sng" strike="noStrike" kern="1200" cap="none" spc="0" normalizeH="0" baseline="0" noProof="0" dirty="0">
                          <a:ln>
                            <a:noFill/>
                          </a:ln>
                          <a:solidFill>
                            <a:schemeClr val="tx1"/>
                          </a:solidFill>
                          <a:effectLst/>
                          <a:uLnTx/>
                          <a:uFillTx/>
                          <a:latin typeface="+mn-lt"/>
                          <a:ea typeface="+mn-ea"/>
                          <a:cs typeface="+mn-cs"/>
                        </a:rPr>
                        <a:t>Institutional aggression in the context of prisons</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Dispositional explanations</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Situational explanations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50" b="1" i="0" u="sng" strike="noStrike" kern="1200" cap="none" spc="0" normalizeH="0" baseline="0" noProof="0" dirty="0">
                          <a:ln>
                            <a:noFill/>
                          </a:ln>
                          <a:solidFill>
                            <a:schemeClr val="tx1"/>
                          </a:solidFill>
                          <a:effectLst/>
                          <a:uLnTx/>
                          <a:uFillTx/>
                          <a:latin typeface="+mn-lt"/>
                          <a:ea typeface="+mn-ea"/>
                          <a:cs typeface="+mn-cs"/>
                        </a:rPr>
                        <a:t>Media influences on aggression</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The effects of computer games</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The role of desensitisation, disinhibition and cognitive priming</a:t>
                      </a:r>
                    </a:p>
                    <a:p>
                      <a:pPr marL="285750" indent="-285750" algn="l">
                        <a:buFont typeface="Arial" panose="020B0604020202020204" pitchFamily="34" charset="0"/>
                        <a:buChar char="•"/>
                      </a:pPr>
                      <a:endParaRPr lang="en-GB" sz="1100" b="0" i="0" dirty="0">
                        <a:solidFill>
                          <a:srgbClr val="4B4B4B"/>
                        </a:solidFill>
                        <a:effectLst/>
                        <a:latin typeface="+mn-lt"/>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solidFill>
                            <a:schemeClr val="tx1"/>
                          </a:solidFill>
                        </a:rPr>
                        <a:t>An understanding of biological explanations for behaviour covered in the Y12 curriculum (Approaches and Psychopathology)</a:t>
                      </a:r>
                    </a:p>
                    <a:p>
                      <a:endParaRPr lang="en-GB" sz="1000" dirty="0">
                        <a:solidFill>
                          <a:schemeClr val="tx1"/>
                        </a:solidFill>
                      </a:endParaRPr>
                    </a:p>
                    <a:p>
                      <a:r>
                        <a:rPr lang="en-GB" sz="1000" dirty="0">
                          <a:solidFill>
                            <a:schemeClr val="tx1"/>
                          </a:solidFill>
                        </a:rPr>
                        <a:t>Social-psychological concepts introduced in GCSE and Y12 curriculum topic of Social Influence</a:t>
                      </a:r>
                    </a:p>
                    <a:p>
                      <a:endParaRPr lang="en-GB" sz="1000" dirty="0">
                        <a:solidFill>
                          <a:schemeClr val="tx1"/>
                        </a:solidFill>
                      </a:endParaRPr>
                    </a:p>
                    <a:p>
                      <a:r>
                        <a:rPr lang="en-GB" sz="1000" dirty="0">
                          <a:solidFill>
                            <a:schemeClr val="tx1"/>
                          </a:solidFill>
                        </a:rPr>
                        <a:t>Literacy skills developed in English language – extended writing, writing to explain and argue.</a:t>
                      </a:r>
                    </a:p>
                    <a:p>
                      <a:endParaRPr lang="en-GB" sz="1000" dirty="0">
                        <a:solidFill>
                          <a:schemeClr val="tx1"/>
                        </a:solidFill>
                      </a:endParaRPr>
                    </a:p>
                    <a:p>
                      <a:r>
                        <a:rPr lang="en-GB" sz="1000" dirty="0">
                          <a:solidFill>
                            <a:schemeClr val="tx1"/>
                          </a:solidFill>
                        </a:rPr>
                        <a:t>Underlying numeracy skills developed in maths</a:t>
                      </a:r>
                    </a:p>
                    <a:p>
                      <a:endParaRPr lang="en-GB" sz="1000" dirty="0">
                        <a:solidFill>
                          <a:schemeClr val="tx1"/>
                        </a:solidFill>
                      </a:endParaRPr>
                    </a:p>
                    <a:p>
                      <a:r>
                        <a:rPr lang="en-GB" sz="1000" dirty="0">
                          <a:solidFill>
                            <a:schemeClr val="tx1"/>
                          </a:solidFill>
                        </a:rPr>
                        <a:t>Analysis and evaluation skills developed in humanities subjects including Geography, History and RE. </a:t>
                      </a:r>
                    </a:p>
                    <a:p>
                      <a:endParaRPr lang="en-GB" sz="1000" dirty="0">
                        <a:solidFill>
                          <a:schemeClr val="tx1"/>
                        </a:solidFill>
                      </a:endParaRPr>
                    </a:p>
                    <a:p>
                      <a:r>
                        <a:rPr lang="en-GB" sz="1000" dirty="0">
                          <a:solidFill>
                            <a:schemeClr val="tx1"/>
                          </a:solidFill>
                        </a:rPr>
                        <a:t>Underlying knowledge and understanding of SMSC issues developed through the PSHE curriculum.</a:t>
                      </a:r>
                    </a:p>
                    <a:p>
                      <a:endParaRPr lang="en-GB" sz="1000" dirty="0">
                        <a:solidFill>
                          <a:schemeClr val="tx1"/>
                        </a:solidFill>
                      </a:endParaRPr>
                    </a:p>
                    <a:p>
                      <a:r>
                        <a:rPr lang="en-GB" sz="1000" dirty="0">
                          <a:solidFill>
                            <a:schemeClr val="tx1"/>
                          </a:solidFill>
                        </a:rPr>
                        <a:t>Underlying scientific processes and biological knowledge developed and embedded in science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GB" sz="1000" dirty="0">
                          <a:solidFill>
                            <a:schemeClr val="tx1"/>
                          </a:solidFill>
                        </a:rPr>
                        <a:t>Use psychological vocabulary and apply it in a variety of contexts</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further study of psychology, neuroscience or biopsychology at degree level</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study of a related academic discipline at university including; Counselling/ Psychotherapy, Biology, Sociology, Criminology, Law, Mathematics and Medicine.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pursuit, via an academic or apprenticeship route, of a career related to psychology and/ or mental health</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pursuit of an apprenticeship involving working with people,  research, analysis of data and/or report writing.</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endParaRPr lang="en-GB" sz="10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347901"/>
                  </a:ext>
                </a:extLst>
              </a:tr>
            </a:tbl>
          </a:graphicData>
        </a:graphic>
      </p:graphicFrame>
      <p:sp>
        <p:nvSpPr>
          <p:cNvPr id="4" name="TextBox 3">
            <a:extLst>
              <a:ext uri="{FF2B5EF4-FFF2-40B4-BE49-F238E27FC236}">
                <a16:creationId xmlns:a16="http://schemas.microsoft.com/office/drawing/2014/main" id="{CB185927-E7CF-5365-415A-9BDDB9B518E5}"/>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 YEAR 13 CURRICULUM OVERVIEW - PSYCHOLOGY</a:t>
            </a:r>
          </a:p>
        </p:txBody>
      </p:sp>
    </p:spTree>
    <p:extLst>
      <p:ext uri="{BB962C8B-B14F-4D97-AF65-F5344CB8AC3E}">
        <p14:creationId xmlns:p14="http://schemas.microsoft.com/office/powerpoint/2010/main" val="931075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8">
            <a:extLst>
              <a:ext uri="{FF2B5EF4-FFF2-40B4-BE49-F238E27FC236}">
                <a16:creationId xmlns:a16="http://schemas.microsoft.com/office/drawing/2014/main" id="{22FA62F6-1AA7-4455-85BB-C962CDD65DC8}"/>
              </a:ext>
            </a:extLst>
          </p:cNvPr>
          <p:cNvGraphicFramePr>
            <a:graphicFrameLocks noGrp="1"/>
          </p:cNvGraphicFramePr>
          <p:nvPr>
            <p:extLst>
              <p:ext uri="{D42A27DB-BD31-4B8C-83A1-F6EECF244321}">
                <p14:modId xmlns:p14="http://schemas.microsoft.com/office/powerpoint/2010/main" val="2960377314"/>
              </p:ext>
            </p:extLst>
          </p:nvPr>
        </p:nvGraphicFramePr>
        <p:xfrm>
          <a:off x="763572" y="169685"/>
          <a:ext cx="11342703" cy="6426415"/>
        </p:xfrm>
        <a:graphic>
          <a:graphicData uri="http://schemas.openxmlformats.org/drawingml/2006/table">
            <a:tbl>
              <a:tblPr firstRow="1" bandRow="1">
                <a:tableStyleId>{5C22544A-7EE6-4342-B048-85BDC9FD1C3A}</a:tableStyleId>
              </a:tblPr>
              <a:tblGrid>
                <a:gridCol w="1227153">
                  <a:extLst>
                    <a:ext uri="{9D8B030D-6E8A-4147-A177-3AD203B41FA5}">
                      <a16:colId xmlns:a16="http://schemas.microsoft.com/office/drawing/2014/main" val="2570729362"/>
                    </a:ext>
                  </a:extLst>
                </a:gridCol>
                <a:gridCol w="1866900">
                  <a:extLst>
                    <a:ext uri="{9D8B030D-6E8A-4147-A177-3AD203B41FA5}">
                      <a16:colId xmlns:a16="http://schemas.microsoft.com/office/drawing/2014/main" val="2496229512"/>
                    </a:ext>
                  </a:extLst>
                </a:gridCol>
                <a:gridCol w="4046376">
                  <a:extLst>
                    <a:ext uri="{9D8B030D-6E8A-4147-A177-3AD203B41FA5}">
                      <a16:colId xmlns:a16="http://schemas.microsoft.com/office/drawing/2014/main" val="3248227997"/>
                    </a:ext>
                  </a:extLst>
                </a:gridCol>
                <a:gridCol w="2021057">
                  <a:extLst>
                    <a:ext uri="{9D8B030D-6E8A-4147-A177-3AD203B41FA5}">
                      <a16:colId xmlns:a16="http://schemas.microsoft.com/office/drawing/2014/main" val="1327779540"/>
                    </a:ext>
                  </a:extLst>
                </a:gridCol>
                <a:gridCol w="2181217">
                  <a:extLst>
                    <a:ext uri="{9D8B030D-6E8A-4147-A177-3AD203B41FA5}">
                      <a16:colId xmlns:a16="http://schemas.microsoft.com/office/drawing/2014/main" val="2446252255"/>
                    </a:ext>
                  </a:extLst>
                </a:gridCol>
              </a:tblGrid>
              <a:tr h="462493">
                <a:tc>
                  <a:txBody>
                    <a:bodyPr/>
                    <a:lstStyle/>
                    <a:p>
                      <a:pPr lvl="0" algn="ctr">
                        <a:buNone/>
                      </a:pPr>
                      <a:r>
                        <a:rPr lang="en-GB" sz="800" dirty="0">
                          <a:solidFill>
                            <a:schemeClr val="tx1"/>
                          </a:solidFill>
                        </a:rPr>
                        <a:t>Content/Units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Disciplinary Knowledge (Skills)</a:t>
                      </a:r>
                      <a:endParaRPr lang="en-US" sz="800" dirty="0"/>
                    </a:p>
                    <a:p>
                      <a:pPr marL="0" lvl="0" indent="0" algn="ctr">
                        <a:buNone/>
                      </a:pPr>
                      <a:r>
                        <a:rPr lang="en-GB" sz="600" b="0" i="0" u="none" strike="noStrike" noProof="0" dirty="0">
                          <a:solidFill>
                            <a:schemeClr val="tx1"/>
                          </a:solidFill>
                          <a:latin typeface="Calibri"/>
                        </a:rPr>
                        <a:t>This is the actions taken within a </a:t>
                      </a:r>
                      <a:endParaRPr lang="en-GB" sz="600" b="1" i="0" u="none" strike="noStrike" noProof="0" dirty="0">
                        <a:latin typeface="Calibri"/>
                      </a:endParaRPr>
                    </a:p>
                    <a:p>
                      <a:pPr marL="0" lvl="0" indent="0" algn="ctr">
                        <a:buNone/>
                      </a:pPr>
                      <a:r>
                        <a:rPr lang="en-GB" sz="600" b="0" i="0" u="none" strike="noStrike" noProof="0" dirty="0">
                          <a:solidFill>
                            <a:schemeClr val="tx1"/>
                          </a:solidFill>
                          <a:latin typeface="Calibri"/>
                        </a:rPr>
                        <a:t>topic to gain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substantive knowledge</a:t>
                      </a:r>
                      <a:endParaRPr lang="en-GB" sz="600" b="1" i="0" u="none" strike="noStrike" noProof="0" dirty="0">
                        <a:latin typeface="Calibri"/>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buNone/>
                      </a:pPr>
                      <a:r>
                        <a:rPr lang="en-GB" sz="800" b="1" i="0" u="none" strike="noStrike" noProof="0" dirty="0">
                          <a:solidFill>
                            <a:schemeClr val="tx1"/>
                          </a:solidFill>
                          <a:latin typeface="Calibri"/>
                        </a:rPr>
                        <a:t>Substantive Knowledge</a:t>
                      </a:r>
                      <a:endParaRPr lang="en-US" sz="800" b="1" i="0" u="none" strike="noStrike" noProof="0" dirty="0">
                        <a:latin typeface="Calibri"/>
                      </a:endParaRPr>
                    </a:p>
                    <a:p>
                      <a:pPr marL="0" lvl="0" indent="0" algn="ctr">
                        <a:buNone/>
                      </a:pPr>
                      <a:r>
                        <a:rPr lang="en-GB" sz="600" b="0" i="0" u="none" strike="noStrike" noProof="0" dirty="0">
                          <a:solidFill>
                            <a:schemeClr val="tx1"/>
                          </a:solidFill>
                          <a:latin typeface="Calibri"/>
                        </a:rPr>
                        <a:t>This is the specific, factual content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for the topic, which is connected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into a careful sequence of learning</a:t>
                      </a:r>
                      <a:endParaRPr lang="en-GB" sz="7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Prior Learning </a:t>
                      </a:r>
                      <a:endParaRPr lang="en-GB" sz="9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solidFill>
                            <a:schemeClr val="tx1"/>
                          </a:solidFill>
                        </a:rPr>
                        <a:t>Future learning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3068078"/>
                  </a:ext>
                </a:extLst>
              </a:tr>
              <a:tr h="5519747">
                <a:tc>
                  <a:txBody>
                    <a:bodyPr/>
                    <a:lstStyle/>
                    <a:p>
                      <a:pPr marL="171450" indent="-171450">
                        <a:buFont typeface="Arial" panose="020B0604020202020204" pitchFamily="34" charset="0"/>
                        <a:buChar char="•"/>
                      </a:pPr>
                      <a:r>
                        <a:rPr lang="en-GB" sz="800" dirty="0">
                          <a:solidFill>
                            <a:schemeClr val="tx1"/>
                          </a:solidFill>
                        </a:rPr>
                        <a:t>Gender</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Acquire knowledge and understanding of  psychology ideas, theories and procedures in a range of contexts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Understand, apply and evaluate psychological methodology and a range of research methods to the Gender topic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Apply psychological theories, concepts, evidence and research methods to the topic area of Gender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Develop an understanding of how the studies in the topic Gender relate to the associated theory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Develop an understanding of the interrelationships between the core areas of psychology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Demonstrate the contribution of psychology to an understanding of individual, social and cultural diversity</a:t>
                      </a:r>
                    </a:p>
                    <a:p>
                      <a:endParaRPr lang="en-GB" sz="8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00" b="1" i="0" u="sng" strike="noStrike" kern="1200" cap="none" spc="0" normalizeH="0" baseline="0" noProof="0" dirty="0">
                          <a:ln>
                            <a:noFill/>
                          </a:ln>
                          <a:solidFill>
                            <a:schemeClr val="tx1"/>
                          </a:solidFill>
                          <a:effectLst/>
                          <a:uLnTx/>
                          <a:uFillTx/>
                          <a:latin typeface="+mn-lt"/>
                          <a:ea typeface="+mn-ea"/>
                          <a:cs typeface="+mn-cs"/>
                        </a:rPr>
                        <a:t>Sex and gender</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mn-lt"/>
                          <a:ea typeface="+mn-ea"/>
                          <a:cs typeface="+mn-cs"/>
                        </a:rPr>
                        <a:t>The difference between sex and gender</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mn-lt"/>
                          <a:ea typeface="+mn-ea"/>
                          <a:cs typeface="+mn-cs"/>
                        </a:rPr>
                        <a:t>Sex-role stereotypes</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mn-lt"/>
                          <a:ea typeface="+mn-ea"/>
                          <a:cs typeface="+mn-cs"/>
                        </a:rPr>
                        <a:t>Androgyny, including measuring androgyny - the </a:t>
                      </a:r>
                      <a:r>
                        <a:rPr kumimoji="0" lang="en-GB" sz="1000" b="0" i="0" u="none" strike="noStrike" kern="1200" cap="none" spc="0" normalizeH="0" baseline="0" noProof="0" dirty="0" err="1">
                          <a:ln>
                            <a:noFill/>
                          </a:ln>
                          <a:solidFill>
                            <a:schemeClr val="tx1"/>
                          </a:solidFill>
                          <a:effectLst/>
                          <a:uLnTx/>
                          <a:uFillTx/>
                          <a:latin typeface="+mn-lt"/>
                          <a:ea typeface="+mn-ea"/>
                          <a:cs typeface="+mn-cs"/>
                        </a:rPr>
                        <a:t>Bem</a:t>
                      </a:r>
                      <a:r>
                        <a:rPr kumimoji="0" lang="en-GB" sz="1000" b="0" i="0" u="none" strike="noStrike" kern="1200" cap="none" spc="0" normalizeH="0" baseline="0" noProof="0" dirty="0">
                          <a:ln>
                            <a:noFill/>
                          </a:ln>
                          <a:solidFill>
                            <a:schemeClr val="tx1"/>
                          </a:solidFill>
                          <a:effectLst/>
                          <a:uLnTx/>
                          <a:uFillTx/>
                          <a:latin typeface="+mn-lt"/>
                          <a:ea typeface="+mn-ea"/>
                          <a:cs typeface="+mn-cs"/>
                        </a:rPr>
                        <a:t> Sex Role Inventory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00" b="1" i="0" u="sng" strike="noStrike" kern="1200" cap="none" spc="0" normalizeH="0" baseline="0" noProof="0" dirty="0">
                          <a:ln>
                            <a:noFill/>
                          </a:ln>
                          <a:solidFill>
                            <a:schemeClr val="tx1"/>
                          </a:solidFill>
                          <a:effectLst/>
                          <a:uLnTx/>
                          <a:uFillTx/>
                          <a:latin typeface="+mn-lt"/>
                          <a:ea typeface="+mn-ea"/>
                          <a:cs typeface="+mn-cs"/>
                        </a:rPr>
                        <a:t>Biological explanations </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mn-lt"/>
                          <a:ea typeface="+mn-ea"/>
                          <a:cs typeface="+mn-cs"/>
                        </a:rPr>
                        <a:t>The role of chromosomes and hormones (testosterone, oestrogen and oxytocin) in sex and gender</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mn-lt"/>
                          <a:ea typeface="+mn-ea"/>
                          <a:cs typeface="+mn-cs"/>
                        </a:rPr>
                        <a:t>Atypical sex chromosome patterns: Klinefelter’s syndrome and Turner’s syndrome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00" b="1" i="0" u="sng" strike="noStrike" kern="1200" cap="none" spc="0" normalizeH="0" baseline="0" noProof="0" dirty="0">
                          <a:ln>
                            <a:noFill/>
                          </a:ln>
                          <a:solidFill>
                            <a:schemeClr val="tx1"/>
                          </a:solidFill>
                          <a:effectLst/>
                          <a:uLnTx/>
                          <a:uFillTx/>
                          <a:latin typeface="+mn-lt"/>
                          <a:ea typeface="+mn-ea"/>
                          <a:cs typeface="+mn-cs"/>
                        </a:rPr>
                        <a:t>Cognitive explanations </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mn-lt"/>
                          <a:ea typeface="+mn-ea"/>
                          <a:cs typeface="+mn-cs"/>
                        </a:rPr>
                        <a:t>Kohlberg’s theory, gender identity, gender stability and gender constancy</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mn-lt"/>
                          <a:ea typeface="+mn-ea"/>
                          <a:cs typeface="+mn-cs"/>
                        </a:rPr>
                        <a:t>Gender schema theory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00" b="1" i="0" u="sng" strike="noStrike" kern="1200" cap="none" spc="0" normalizeH="0" baseline="0" noProof="0" dirty="0">
                          <a:ln>
                            <a:noFill/>
                          </a:ln>
                          <a:solidFill>
                            <a:schemeClr val="tx1"/>
                          </a:solidFill>
                          <a:effectLst/>
                          <a:uLnTx/>
                          <a:uFillTx/>
                          <a:latin typeface="+mn-lt"/>
                          <a:ea typeface="+mn-ea"/>
                          <a:cs typeface="+mn-cs"/>
                        </a:rPr>
                        <a:t>Psychodynamic explanation </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mn-lt"/>
                          <a:ea typeface="+mn-ea"/>
                          <a:cs typeface="+mn-cs"/>
                        </a:rPr>
                        <a:t>Freud’s psychoanalytic theory: Oedipus complex and Electra complex</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mn-lt"/>
                          <a:ea typeface="+mn-ea"/>
                          <a:cs typeface="+mn-cs"/>
                        </a:rPr>
                        <a:t>Identification and internalisation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00" b="1" i="0" u="sng" strike="noStrike" kern="1200" cap="none" spc="0" normalizeH="0" baseline="0" noProof="0" dirty="0">
                          <a:ln>
                            <a:noFill/>
                          </a:ln>
                          <a:solidFill>
                            <a:schemeClr val="tx1"/>
                          </a:solidFill>
                          <a:effectLst/>
                          <a:uLnTx/>
                          <a:uFillTx/>
                          <a:latin typeface="+mn-lt"/>
                          <a:ea typeface="+mn-ea"/>
                          <a:cs typeface="+mn-cs"/>
                        </a:rPr>
                        <a:t>Social learning theory </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mn-lt"/>
                          <a:ea typeface="+mn-ea"/>
                          <a:cs typeface="+mn-cs"/>
                        </a:rPr>
                        <a:t>Social learning explanations of gender development</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mn-lt"/>
                          <a:ea typeface="+mn-ea"/>
                          <a:cs typeface="+mn-cs"/>
                        </a:rPr>
                        <a:t>The influence of culture and media on gender roles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00" b="1" i="0" u="sng" strike="noStrike" kern="1200" cap="none" spc="0" normalizeH="0" baseline="0" noProof="0" dirty="0">
                          <a:ln>
                            <a:noFill/>
                          </a:ln>
                          <a:solidFill>
                            <a:schemeClr val="tx1"/>
                          </a:solidFill>
                          <a:effectLst/>
                          <a:uLnTx/>
                          <a:uFillTx/>
                          <a:latin typeface="+mn-lt"/>
                          <a:ea typeface="+mn-ea"/>
                          <a:cs typeface="+mn-cs"/>
                        </a:rPr>
                        <a:t>Atypical gender development (gender dysphoria)</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mn-lt"/>
                          <a:ea typeface="+mn-ea"/>
                          <a:cs typeface="+mn-cs"/>
                        </a:rPr>
                        <a:t>Biological explanations for gender dysphoria</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00" b="0" i="0" u="none" strike="noStrike" kern="1200" cap="none" spc="0" normalizeH="0" baseline="0" noProof="0" dirty="0">
                          <a:ln>
                            <a:noFill/>
                          </a:ln>
                          <a:solidFill>
                            <a:schemeClr val="tx1"/>
                          </a:solidFill>
                          <a:effectLst/>
                          <a:uLnTx/>
                          <a:uFillTx/>
                          <a:latin typeface="+mn-lt"/>
                          <a:ea typeface="+mn-ea"/>
                          <a:cs typeface="+mn-cs"/>
                        </a:rPr>
                        <a:t>Social explanations for gender dysphoria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1000" b="0" i="0" u="none" strike="noStrike" kern="1200" cap="none" spc="0" normalizeH="0" baseline="0" noProof="0" dirty="0">
                        <a:ln>
                          <a:noFill/>
                        </a:ln>
                        <a:solidFill>
                          <a:schemeClr val="tx1"/>
                        </a:solidFill>
                        <a:effectLst/>
                        <a:uLnTx/>
                        <a:uFillTx/>
                        <a:latin typeface="+mn-lt"/>
                        <a:ea typeface="+mn-ea"/>
                        <a:cs typeface="+mn-cs"/>
                      </a:endParaRPr>
                    </a:p>
                    <a:p>
                      <a:pPr marL="0" indent="0" algn="l">
                        <a:buFont typeface="Arial" panose="020B0604020202020204" pitchFamily="34" charset="0"/>
                        <a:buNone/>
                      </a:pPr>
                      <a:endParaRPr lang="en-GB" sz="1100" b="0" i="0" dirty="0">
                        <a:solidFill>
                          <a:schemeClr val="tx1"/>
                        </a:solidFill>
                        <a:effectLst/>
                        <a:latin typeface="+mn-lt"/>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solidFill>
                            <a:schemeClr val="tx1"/>
                          </a:solidFill>
                        </a:rPr>
                        <a:t>An in-depth understanding and analysis of the biological, cognitive, psychodynamic and social learning theory explanations covered in the Y12 curriculum in the topic of Approaches</a:t>
                      </a:r>
                    </a:p>
                    <a:p>
                      <a:endParaRPr lang="en-GB" sz="1000" dirty="0">
                        <a:solidFill>
                          <a:schemeClr val="tx1"/>
                        </a:solidFill>
                      </a:endParaRPr>
                    </a:p>
                    <a:p>
                      <a:r>
                        <a:rPr lang="en-GB" sz="1000" dirty="0">
                          <a:solidFill>
                            <a:schemeClr val="tx1"/>
                          </a:solidFill>
                        </a:rPr>
                        <a:t>Literacy skills developed in English language – extended writing, writing to explain and argue.</a:t>
                      </a:r>
                    </a:p>
                    <a:p>
                      <a:endParaRPr lang="en-GB" sz="1000" dirty="0">
                        <a:solidFill>
                          <a:schemeClr val="tx1"/>
                        </a:solidFill>
                      </a:endParaRPr>
                    </a:p>
                    <a:p>
                      <a:r>
                        <a:rPr lang="en-GB" sz="1000" dirty="0">
                          <a:solidFill>
                            <a:schemeClr val="tx1"/>
                          </a:solidFill>
                        </a:rPr>
                        <a:t>Underlying numeracy skills developed in maths</a:t>
                      </a:r>
                    </a:p>
                    <a:p>
                      <a:endParaRPr lang="en-GB" sz="1000" dirty="0">
                        <a:solidFill>
                          <a:schemeClr val="tx1"/>
                        </a:solidFill>
                      </a:endParaRPr>
                    </a:p>
                    <a:p>
                      <a:r>
                        <a:rPr lang="en-GB" sz="1000" dirty="0">
                          <a:solidFill>
                            <a:schemeClr val="tx1"/>
                          </a:solidFill>
                        </a:rPr>
                        <a:t>Analysis and evaluation skills developed in humanities subjects including Geography, History and RE. </a:t>
                      </a:r>
                    </a:p>
                    <a:p>
                      <a:endParaRPr lang="en-GB" sz="1000" dirty="0">
                        <a:solidFill>
                          <a:schemeClr val="tx1"/>
                        </a:solidFill>
                      </a:endParaRPr>
                    </a:p>
                    <a:p>
                      <a:r>
                        <a:rPr lang="en-GB" sz="1000" dirty="0">
                          <a:solidFill>
                            <a:schemeClr val="tx1"/>
                          </a:solidFill>
                        </a:rPr>
                        <a:t>Underlying knowledge and understanding of SMSC issues developed through the PSHE curriculum.</a:t>
                      </a:r>
                    </a:p>
                    <a:p>
                      <a:endParaRPr lang="en-GB" sz="1000" dirty="0">
                        <a:solidFill>
                          <a:schemeClr val="tx1"/>
                        </a:solidFill>
                      </a:endParaRPr>
                    </a:p>
                    <a:p>
                      <a:r>
                        <a:rPr lang="en-GB" sz="1000" dirty="0">
                          <a:solidFill>
                            <a:schemeClr val="tx1"/>
                          </a:solidFill>
                        </a:rPr>
                        <a:t>Underlying scientific processes and biological knowledge developed and embedded in science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GB" sz="1000" dirty="0">
                          <a:solidFill>
                            <a:schemeClr val="tx1"/>
                          </a:solidFill>
                        </a:rPr>
                        <a:t>Use psychological vocabulary and apply it in a variety of contexts</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further study of psychology, neuroscience or biopsychology at degree level</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study of a related academic discipline at university including; Counselling/ Psychotherapy, Biology, Sociology, Criminology, Law, Mathematics and Medicine.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pursuit, via an academic or apprenticeship route, of a career related to psychology and/ or mental health</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pursuit of an apprenticeship involving working with people,  research, analysis of data and/or report writing.</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347901"/>
                  </a:ext>
                </a:extLst>
              </a:tr>
            </a:tbl>
          </a:graphicData>
        </a:graphic>
      </p:graphicFrame>
      <p:sp>
        <p:nvSpPr>
          <p:cNvPr id="4" name="TextBox 3">
            <a:extLst>
              <a:ext uri="{FF2B5EF4-FFF2-40B4-BE49-F238E27FC236}">
                <a16:creationId xmlns:a16="http://schemas.microsoft.com/office/drawing/2014/main" id="{CB185927-E7CF-5365-415A-9BDDB9B518E5}"/>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 YEAR 13 CURRICULUM OVERVIEW - PSYCHOLOGY</a:t>
            </a:r>
          </a:p>
        </p:txBody>
      </p:sp>
    </p:spTree>
    <p:extLst>
      <p:ext uri="{BB962C8B-B14F-4D97-AF65-F5344CB8AC3E}">
        <p14:creationId xmlns:p14="http://schemas.microsoft.com/office/powerpoint/2010/main" val="3031374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8">
            <a:extLst>
              <a:ext uri="{FF2B5EF4-FFF2-40B4-BE49-F238E27FC236}">
                <a16:creationId xmlns:a16="http://schemas.microsoft.com/office/drawing/2014/main" id="{22FA62F6-1AA7-4455-85BB-C962CDD65DC8}"/>
              </a:ext>
            </a:extLst>
          </p:cNvPr>
          <p:cNvGraphicFramePr>
            <a:graphicFrameLocks noGrp="1"/>
          </p:cNvGraphicFramePr>
          <p:nvPr/>
        </p:nvGraphicFramePr>
        <p:xfrm>
          <a:off x="763572" y="169685"/>
          <a:ext cx="11342703" cy="5982240"/>
        </p:xfrm>
        <a:graphic>
          <a:graphicData uri="http://schemas.openxmlformats.org/drawingml/2006/table">
            <a:tbl>
              <a:tblPr firstRow="1" bandRow="1">
                <a:tableStyleId>{5C22544A-7EE6-4342-B048-85BDC9FD1C3A}</a:tableStyleId>
              </a:tblPr>
              <a:tblGrid>
                <a:gridCol w="1227153">
                  <a:extLst>
                    <a:ext uri="{9D8B030D-6E8A-4147-A177-3AD203B41FA5}">
                      <a16:colId xmlns:a16="http://schemas.microsoft.com/office/drawing/2014/main" val="2570729362"/>
                    </a:ext>
                  </a:extLst>
                </a:gridCol>
                <a:gridCol w="1866900">
                  <a:extLst>
                    <a:ext uri="{9D8B030D-6E8A-4147-A177-3AD203B41FA5}">
                      <a16:colId xmlns:a16="http://schemas.microsoft.com/office/drawing/2014/main" val="2496229512"/>
                    </a:ext>
                  </a:extLst>
                </a:gridCol>
                <a:gridCol w="4046376">
                  <a:extLst>
                    <a:ext uri="{9D8B030D-6E8A-4147-A177-3AD203B41FA5}">
                      <a16:colId xmlns:a16="http://schemas.microsoft.com/office/drawing/2014/main" val="3248227997"/>
                    </a:ext>
                  </a:extLst>
                </a:gridCol>
                <a:gridCol w="2021057">
                  <a:extLst>
                    <a:ext uri="{9D8B030D-6E8A-4147-A177-3AD203B41FA5}">
                      <a16:colId xmlns:a16="http://schemas.microsoft.com/office/drawing/2014/main" val="1327779540"/>
                    </a:ext>
                  </a:extLst>
                </a:gridCol>
                <a:gridCol w="2181217">
                  <a:extLst>
                    <a:ext uri="{9D8B030D-6E8A-4147-A177-3AD203B41FA5}">
                      <a16:colId xmlns:a16="http://schemas.microsoft.com/office/drawing/2014/main" val="2446252255"/>
                    </a:ext>
                  </a:extLst>
                </a:gridCol>
              </a:tblGrid>
              <a:tr h="462493">
                <a:tc>
                  <a:txBody>
                    <a:bodyPr/>
                    <a:lstStyle/>
                    <a:p>
                      <a:pPr lvl="0" algn="ctr">
                        <a:buNone/>
                      </a:pPr>
                      <a:r>
                        <a:rPr lang="en-GB" sz="800" dirty="0">
                          <a:solidFill>
                            <a:schemeClr val="tx1"/>
                          </a:solidFill>
                        </a:rPr>
                        <a:t>Content/Units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Disciplinary Knowledge (Skills)</a:t>
                      </a:r>
                      <a:endParaRPr lang="en-US" sz="800" dirty="0"/>
                    </a:p>
                    <a:p>
                      <a:pPr marL="0" lvl="0" indent="0" algn="ctr">
                        <a:buNone/>
                      </a:pPr>
                      <a:r>
                        <a:rPr lang="en-GB" sz="600" b="0" i="0" u="none" strike="noStrike" noProof="0" dirty="0">
                          <a:solidFill>
                            <a:schemeClr val="tx1"/>
                          </a:solidFill>
                          <a:latin typeface="Calibri"/>
                        </a:rPr>
                        <a:t>This is the actions taken within a </a:t>
                      </a:r>
                      <a:endParaRPr lang="en-GB" sz="600" b="1" i="0" u="none" strike="noStrike" noProof="0" dirty="0">
                        <a:latin typeface="Calibri"/>
                      </a:endParaRPr>
                    </a:p>
                    <a:p>
                      <a:pPr marL="0" lvl="0" indent="0" algn="ctr">
                        <a:buNone/>
                      </a:pPr>
                      <a:r>
                        <a:rPr lang="en-GB" sz="600" b="0" i="0" u="none" strike="noStrike" noProof="0" dirty="0">
                          <a:solidFill>
                            <a:schemeClr val="tx1"/>
                          </a:solidFill>
                          <a:latin typeface="Calibri"/>
                        </a:rPr>
                        <a:t>topic to gain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substantive knowledge</a:t>
                      </a:r>
                      <a:endParaRPr lang="en-GB" sz="600" b="1" i="0" u="none" strike="noStrike" noProof="0" dirty="0">
                        <a:latin typeface="Calibri"/>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buNone/>
                      </a:pPr>
                      <a:r>
                        <a:rPr lang="en-GB" sz="800" b="1" i="0" u="none" strike="noStrike" noProof="0" dirty="0">
                          <a:solidFill>
                            <a:schemeClr val="tx1"/>
                          </a:solidFill>
                          <a:latin typeface="Calibri"/>
                        </a:rPr>
                        <a:t>Substantive Knowledge</a:t>
                      </a:r>
                      <a:endParaRPr lang="en-US" sz="800" b="1" i="0" u="none" strike="noStrike" noProof="0" dirty="0">
                        <a:latin typeface="Calibri"/>
                      </a:endParaRPr>
                    </a:p>
                    <a:p>
                      <a:pPr marL="0" lvl="0" indent="0" algn="ctr">
                        <a:buNone/>
                      </a:pPr>
                      <a:r>
                        <a:rPr lang="en-GB" sz="600" b="0" i="0" u="none" strike="noStrike" noProof="0" dirty="0">
                          <a:solidFill>
                            <a:schemeClr val="tx1"/>
                          </a:solidFill>
                          <a:latin typeface="Calibri"/>
                        </a:rPr>
                        <a:t>This is the specific, factual content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for the topic, which is connected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into a careful sequence of learning</a:t>
                      </a:r>
                      <a:endParaRPr lang="en-GB" sz="7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Prior Learning </a:t>
                      </a:r>
                      <a:endParaRPr lang="en-GB" sz="9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solidFill>
                            <a:schemeClr val="tx1"/>
                          </a:solidFill>
                        </a:rPr>
                        <a:t>Future learning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3068078"/>
                  </a:ext>
                </a:extLst>
              </a:tr>
              <a:tr h="5519747">
                <a:tc>
                  <a:txBody>
                    <a:bodyPr/>
                    <a:lstStyle/>
                    <a:p>
                      <a:pPr marL="171450" indent="-171450">
                        <a:buFont typeface="Arial" panose="020B0604020202020204" pitchFamily="34" charset="0"/>
                        <a:buChar char="•"/>
                      </a:pPr>
                      <a:r>
                        <a:rPr lang="en-GB" sz="800" dirty="0">
                          <a:solidFill>
                            <a:schemeClr val="tx1"/>
                          </a:solidFill>
                        </a:rPr>
                        <a:t>Issues and Debates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solidFill>
                            <a:schemeClr val="tx1"/>
                          </a:solidFill>
                        </a:rPr>
                        <a:t>Synoptically apply knowledge and understanding of  psychology ideas, theories and procedures to all Issues and Debates in psychology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Understand, apply and evaluate psychological methodology and a range of research methods to the Issues and Debates topic</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Apply psychological theories, concepts, evidence and research methods to the topic area of Issues and Debates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Embed and clearly demonstrate a synoptic understanding of the interrelationships between the core areas of psychology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Demonstrate the contribution of psychology to an understanding of individual, social and cultural diversity</a:t>
                      </a:r>
                    </a:p>
                    <a:p>
                      <a:endParaRPr lang="en-GB" sz="8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50" b="1" i="0" u="sng" strike="noStrike" kern="1200" cap="none" spc="0" normalizeH="0" baseline="0" noProof="0" dirty="0">
                          <a:ln>
                            <a:noFill/>
                          </a:ln>
                          <a:solidFill>
                            <a:schemeClr val="tx1"/>
                          </a:solidFill>
                          <a:effectLst/>
                          <a:uLnTx/>
                          <a:uFillTx/>
                          <a:latin typeface="+mn-lt"/>
                          <a:ea typeface="+mn-ea"/>
                          <a:cs typeface="+mn-cs"/>
                        </a:rPr>
                        <a:t>Issues in psychology</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Gender bias including universality, androcentrism and alpha and beta bias</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Cultural bias, including universality, bias, ethnocentrism and cultural relativism</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Ethical implications of research studies and theory, including reference to social sensitivity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050" b="1" i="0" u="sng" strike="noStrike" kern="1200" cap="none" spc="0" normalizeH="0" baseline="0" noProof="0" dirty="0">
                          <a:ln>
                            <a:noFill/>
                          </a:ln>
                          <a:solidFill>
                            <a:schemeClr val="tx1"/>
                          </a:solidFill>
                          <a:effectLst/>
                          <a:uLnTx/>
                          <a:uFillTx/>
                          <a:latin typeface="+mn-lt"/>
                          <a:ea typeface="+mn-ea"/>
                          <a:cs typeface="+mn-cs"/>
                        </a:rPr>
                        <a:t>Debates in psychology</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Free will and determinism: hard determinism and soft determinism; biological, environmental and psychic determinism; the scientific emphasis on causal explanations</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The nature-nurture debate: the relative importance of heredity and environment in determining behaviour; the interactionist approach</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Holism and reductionism: levels of explanation in psychology; biological reductionism and environmental (stimulus-response) reductionism</a:t>
                      </a:r>
                    </a:p>
                    <a:p>
                      <a:pPr marL="228600" marR="0" lvl="0" indent="-228600" algn="l" defTabSz="914400" rtl="0" eaLnBrk="1" fontAlgn="auto" latinLnBrk="0" hangingPunct="1">
                        <a:lnSpc>
                          <a:spcPct val="90000"/>
                        </a:lnSpc>
                        <a:spcBef>
                          <a:spcPts val="1000"/>
                        </a:spcBef>
                        <a:spcAft>
                          <a:spcPts val="0"/>
                        </a:spcAft>
                        <a:buClrTx/>
                        <a:buSzTx/>
                        <a:buFont typeface="Courier New" panose="02070309020205020404" pitchFamily="49" charset="0"/>
                        <a:buChar char="o"/>
                        <a:tabLst/>
                        <a:defRPr/>
                      </a:pPr>
                      <a:r>
                        <a:rPr kumimoji="0" lang="en-GB" sz="1050" b="0" i="0" u="none" strike="noStrike" kern="1200" cap="none" spc="0" normalizeH="0" baseline="0" noProof="0" dirty="0">
                          <a:ln>
                            <a:noFill/>
                          </a:ln>
                          <a:solidFill>
                            <a:schemeClr val="tx1"/>
                          </a:solidFill>
                          <a:effectLst/>
                          <a:uLnTx/>
                          <a:uFillTx/>
                          <a:latin typeface="+mn-lt"/>
                          <a:ea typeface="+mn-ea"/>
                          <a:cs typeface="+mn-cs"/>
                        </a:rPr>
                        <a:t>Idiographic and nomothetic approaches to psychological investigation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800" b="0" i="0" u="none" strike="noStrike" kern="1200" cap="none" spc="0" normalizeH="0" baseline="0" noProof="0" dirty="0">
                        <a:ln>
                          <a:noFill/>
                        </a:ln>
                        <a:solidFill>
                          <a:srgbClr val="4B4B4B"/>
                        </a:solidFill>
                        <a:effectLst/>
                        <a:uLnTx/>
                        <a:uFillTx/>
                        <a:latin typeface="Verdana" panose="020B0604030504040204" pitchFamily="34" charset="0"/>
                        <a:ea typeface="+mn-ea"/>
                        <a:cs typeface="+mn-cs"/>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solidFill>
                            <a:schemeClr val="tx1"/>
                          </a:solidFill>
                        </a:rPr>
                        <a:t>An awareness of all issues and debates in psychology is embedded throughout the entire A Level curriculum </a:t>
                      </a:r>
                    </a:p>
                    <a:p>
                      <a:endParaRPr lang="en-GB" sz="1000" dirty="0">
                        <a:solidFill>
                          <a:schemeClr val="tx1"/>
                        </a:solidFill>
                      </a:endParaRPr>
                    </a:p>
                    <a:p>
                      <a:r>
                        <a:rPr lang="en-GB" sz="1000" dirty="0">
                          <a:solidFill>
                            <a:schemeClr val="tx1"/>
                          </a:solidFill>
                        </a:rPr>
                        <a:t>Literacy skills developed in English language – extended writing, writing to explain and argue.</a:t>
                      </a:r>
                    </a:p>
                    <a:p>
                      <a:endParaRPr lang="en-GB" sz="1000" dirty="0">
                        <a:solidFill>
                          <a:schemeClr val="tx1"/>
                        </a:solidFill>
                      </a:endParaRPr>
                    </a:p>
                    <a:p>
                      <a:r>
                        <a:rPr lang="en-GB" sz="1000" dirty="0">
                          <a:solidFill>
                            <a:schemeClr val="tx1"/>
                          </a:solidFill>
                        </a:rPr>
                        <a:t>Underlying numeracy skills developed in maths</a:t>
                      </a:r>
                    </a:p>
                    <a:p>
                      <a:endParaRPr lang="en-GB" sz="1000" dirty="0">
                        <a:solidFill>
                          <a:schemeClr val="tx1"/>
                        </a:solidFill>
                      </a:endParaRPr>
                    </a:p>
                    <a:p>
                      <a:r>
                        <a:rPr lang="en-GB" sz="1000" dirty="0">
                          <a:solidFill>
                            <a:schemeClr val="tx1"/>
                          </a:solidFill>
                        </a:rPr>
                        <a:t>Analysis and evaluation skills developed in humanities subjects including Geography, History and RE. </a:t>
                      </a:r>
                    </a:p>
                    <a:p>
                      <a:endParaRPr lang="en-GB" sz="1000" dirty="0">
                        <a:solidFill>
                          <a:schemeClr val="tx1"/>
                        </a:solidFill>
                      </a:endParaRPr>
                    </a:p>
                    <a:p>
                      <a:r>
                        <a:rPr lang="en-GB" sz="1000" dirty="0">
                          <a:solidFill>
                            <a:schemeClr val="tx1"/>
                          </a:solidFill>
                        </a:rPr>
                        <a:t>Underlying knowledge and understanding of SMSC issues developed through the PSHE curriculum.</a:t>
                      </a:r>
                    </a:p>
                    <a:p>
                      <a:endParaRPr lang="en-GB" sz="1000" dirty="0">
                        <a:solidFill>
                          <a:schemeClr val="tx1"/>
                        </a:solidFill>
                      </a:endParaRPr>
                    </a:p>
                    <a:p>
                      <a:r>
                        <a:rPr lang="en-GB" sz="1000" dirty="0">
                          <a:solidFill>
                            <a:schemeClr val="tx1"/>
                          </a:solidFill>
                        </a:rPr>
                        <a:t>Underlying scientific processes and biological knowledge developed and embedded in science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GB" sz="1000" dirty="0">
                          <a:solidFill>
                            <a:schemeClr val="tx1"/>
                          </a:solidFill>
                        </a:rPr>
                        <a:t>Use psychological vocabulary and apply it in a variety of contexts</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further study of psychology, neuroscience or biopsychology at degree level</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study of a related academic discipline at university including; Counselling/ Psychotherapy, Biology, Sociology, Criminology, Law, Mathematics and Medicine.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pursuit, via an academic or apprenticeship route, of a career related to psychology and/ or mental health</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The pursuit of an apprenticeship involving working with people,  research, analysis of data and/or report writing.</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endParaRPr lang="en-GB" sz="10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347901"/>
                  </a:ext>
                </a:extLst>
              </a:tr>
            </a:tbl>
          </a:graphicData>
        </a:graphic>
      </p:graphicFrame>
      <p:sp>
        <p:nvSpPr>
          <p:cNvPr id="4" name="TextBox 3">
            <a:extLst>
              <a:ext uri="{FF2B5EF4-FFF2-40B4-BE49-F238E27FC236}">
                <a16:creationId xmlns:a16="http://schemas.microsoft.com/office/drawing/2014/main" id="{CB185927-E7CF-5365-415A-9BDDB9B518E5}"/>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 YEAR 13 CURRICULUM OVERVIEW - PSYCHOLOGY</a:t>
            </a:r>
          </a:p>
        </p:txBody>
      </p:sp>
    </p:spTree>
    <p:extLst>
      <p:ext uri="{BB962C8B-B14F-4D97-AF65-F5344CB8AC3E}">
        <p14:creationId xmlns:p14="http://schemas.microsoft.com/office/powerpoint/2010/main" val="3295223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 name="TextBox 141">
            <a:extLst>
              <a:ext uri="{FF2B5EF4-FFF2-40B4-BE49-F238E27FC236}">
                <a16:creationId xmlns:a16="http://schemas.microsoft.com/office/drawing/2014/main" id="{8C4B7D37-F00D-476D-8437-630204D215E7}"/>
              </a:ext>
            </a:extLst>
          </p:cNvPr>
          <p:cNvSpPr txBox="1"/>
          <p:nvPr/>
        </p:nvSpPr>
        <p:spPr>
          <a:xfrm>
            <a:off x="1901538" y="1165574"/>
            <a:ext cx="2403169" cy="276999"/>
          </a:xfrm>
          <a:prstGeom prst="rect">
            <a:avLst/>
          </a:prstGeom>
          <a:noFill/>
        </p:spPr>
        <p:txBody>
          <a:bodyPr wrap="square" lIns="0" rIns="0" rtlCol="0" anchor="b">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1">
                <a:ln>
                  <a:noFill/>
                </a:ln>
                <a:solidFill>
                  <a:srgbClr val="CC3399"/>
                </a:solidFill>
                <a:effectLst/>
                <a:uLnTx/>
                <a:uFillTx/>
                <a:latin typeface="Calibri" panose="020F0502020204030204"/>
                <a:ea typeface="+mn-ea"/>
                <a:cs typeface="+mn-cs"/>
              </a:rPr>
              <a:t>      </a:t>
            </a:r>
            <a:r>
              <a:rPr kumimoji="0" lang="en-US" sz="1200" b="1" i="0" u="none" strike="noStrike" kern="1200" cap="none" spc="0" normalizeH="0" baseline="0" noProof="1">
                <a:ln>
                  <a:noFill/>
                </a:ln>
                <a:solidFill>
                  <a:prstClr val="black"/>
                </a:solidFill>
                <a:effectLst/>
                <a:uLnTx/>
                <a:uFillTx/>
                <a:latin typeface="Calibri" panose="020F0502020204030204"/>
                <a:ea typeface="+mn-ea"/>
                <a:cs typeface="+mn-cs"/>
              </a:rPr>
              <a:t>The Journey Starts…</a:t>
            </a:r>
          </a:p>
        </p:txBody>
      </p:sp>
      <p:sp>
        <p:nvSpPr>
          <p:cNvPr id="23" name="Title 22">
            <a:extLst>
              <a:ext uri="{FF2B5EF4-FFF2-40B4-BE49-F238E27FC236}">
                <a16:creationId xmlns:a16="http://schemas.microsoft.com/office/drawing/2014/main" id="{A2A7D353-6B7E-70BE-B10D-390EA6B708F4}"/>
              </a:ext>
            </a:extLst>
          </p:cNvPr>
          <p:cNvSpPr>
            <a:spLocks noGrp="1"/>
          </p:cNvSpPr>
          <p:nvPr>
            <p:ph type="title"/>
          </p:nvPr>
        </p:nvSpPr>
        <p:spPr>
          <a:xfrm>
            <a:off x="1390194" y="262907"/>
            <a:ext cx="10515600" cy="739056"/>
          </a:xfrm>
        </p:spPr>
        <p:txBody>
          <a:bodyPr/>
          <a:lstStyle/>
          <a:p>
            <a:r>
              <a:rPr lang="en-GB" dirty="0">
                <a:solidFill>
                  <a:srgbClr val="135F39"/>
                </a:solidFill>
              </a:rPr>
              <a:t>A Level Psychology </a:t>
            </a:r>
          </a:p>
        </p:txBody>
      </p:sp>
      <p:sp>
        <p:nvSpPr>
          <p:cNvPr id="43" name="TextBox 42">
            <a:extLst>
              <a:ext uri="{FF2B5EF4-FFF2-40B4-BE49-F238E27FC236}">
                <a16:creationId xmlns:a16="http://schemas.microsoft.com/office/drawing/2014/main" id="{0BBA694D-C3F3-6858-AC57-2E3E256B2209}"/>
              </a:ext>
            </a:extLst>
          </p:cNvPr>
          <p:cNvSpPr txBox="1"/>
          <p:nvPr/>
        </p:nvSpPr>
        <p:spPr>
          <a:xfrm>
            <a:off x="10649087" y="5733883"/>
            <a:ext cx="16154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92D050"/>
                </a:solidFill>
                <a:effectLst/>
                <a:uLnTx/>
                <a:uFillTx/>
                <a:latin typeface="Calibri" panose="020F0502020204030204"/>
                <a:ea typeface="+mn-ea"/>
                <a:cs typeface="+mn-cs"/>
              </a:rPr>
              <a:t>Higher Education/ World of Work…</a:t>
            </a:r>
          </a:p>
        </p:txBody>
      </p:sp>
      <p:grpSp>
        <p:nvGrpSpPr>
          <p:cNvPr id="19" name="Group 18">
            <a:extLst>
              <a:ext uri="{FF2B5EF4-FFF2-40B4-BE49-F238E27FC236}">
                <a16:creationId xmlns:a16="http://schemas.microsoft.com/office/drawing/2014/main" id="{2C2EA65C-CA1F-40C5-83BE-64F3E9AB33AA}"/>
              </a:ext>
            </a:extLst>
          </p:cNvPr>
          <p:cNvGrpSpPr/>
          <p:nvPr/>
        </p:nvGrpSpPr>
        <p:grpSpPr>
          <a:xfrm>
            <a:off x="2173581" y="1523460"/>
            <a:ext cx="8475506" cy="3910469"/>
            <a:chOff x="2249359" y="2305589"/>
            <a:chExt cx="7728733" cy="2834645"/>
          </a:xfrm>
        </p:grpSpPr>
        <p:grpSp>
          <p:nvGrpSpPr>
            <p:cNvPr id="13" name="Group 12">
              <a:extLst>
                <a:ext uri="{FF2B5EF4-FFF2-40B4-BE49-F238E27FC236}">
                  <a16:creationId xmlns:a16="http://schemas.microsoft.com/office/drawing/2014/main" id="{425DB897-F32F-412D-A261-6EC186631061}"/>
                </a:ext>
              </a:extLst>
            </p:cNvPr>
            <p:cNvGrpSpPr/>
            <p:nvPr/>
          </p:nvGrpSpPr>
          <p:grpSpPr>
            <a:xfrm>
              <a:off x="2249359" y="2305589"/>
              <a:ext cx="7728733" cy="2834645"/>
              <a:chOff x="1475820" y="2305589"/>
              <a:chExt cx="7728733" cy="2834645"/>
            </a:xfrm>
          </p:grpSpPr>
          <p:sp>
            <p:nvSpPr>
              <p:cNvPr id="7" name="Arc 6">
                <a:extLst>
                  <a:ext uri="{FF2B5EF4-FFF2-40B4-BE49-F238E27FC236}">
                    <a16:creationId xmlns:a16="http://schemas.microsoft.com/office/drawing/2014/main" id="{BA91558A-868E-4BAB-A985-3853974396E1}"/>
                  </a:ext>
                </a:extLst>
              </p:cNvPr>
              <p:cNvSpPr/>
              <p:nvPr/>
            </p:nvSpPr>
            <p:spPr>
              <a:xfrm>
                <a:off x="6186325" y="2305594"/>
                <a:ext cx="1417320" cy="1417320"/>
              </a:xfrm>
              <a:prstGeom prst="arc">
                <a:avLst>
                  <a:gd name="adj1" fmla="val 16211550"/>
                  <a:gd name="adj2" fmla="val 5391112"/>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Arc 37">
                <a:extLst>
                  <a:ext uri="{FF2B5EF4-FFF2-40B4-BE49-F238E27FC236}">
                    <a16:creationId xmlns:a16="http://schemas.microsoft.com/office/drawing/2014/main" id="{4E7EC504-D364-49F4-9BCD-39BD9340E988}"/>
                  </a:ext>
                </a:extLst>
              </p:cNvPr>
              <p:cNvSpPr/>
              <p:nvPr/>
            </p:nvSpPr>
            <p:spPr>
              <a:xfrm rot="10800000">
                <a:off x="3011873" y="3722914"/>
                <a:ext cx="1417320" cy="1417320"/>
              </a:xfrm>
              <a:prstGeom prst="arc">
                <a:avLst>
                  <a:gd name="adj1" fmla="val 16211550"/>
                  <a:gd name="adj2" fmla="val 5391112"/>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cxnSp>
            <p:nvCxnSpPr>
              <p:cNvPr id="9" name="Straight Connector 8">
                <a:extLst>
                  <a:ext uri="{FF2B5EF4-FFF2-40B4-BE49-F238E27FC236}">
                    <a16:creationId xmlns:a16="http://schemas.microsoft.com/office/drawing/2014/main" id="{ECB72E78-9188-4053-B2B2-F2FB7A719315}"/>
                  </a:ext>
                </a:extLst>
              </p:cNvPr>
              <p:cNvCxnSpPr>
                <a:cxnSpLocks/>
              </p:cNvCxnSpPr>
              <p:nvPr/>
            </p:nvCxnSpPr>
            <p:spPr>
              <a:xfrm flipV="1">
                <a:off x="3685084" y="3722912"/>
                <a:ext cx="3245350" cy="4"/>
              </a:xfrm>
              <a:prstGeom prst="line">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4E57699-59F1-4F0D-827E-E23691CF6BD8}"/>
                  </a:ext>
                </a:extLst>
              </p:cNvPr>
              <p:cNvCxnSpPr>
                <a:cxnSpLocks/>
                <a:stCxn id="38" idx="0"/>
              </p:cNvCxnSpPr>
              <p:nvPr/>
            </p:nvCxnSpPr>
            <p:spPr>
              <a:xfrm>
                <a:off x="3718153" y="5140230"/>
                <a:ext cx="5486400" cy="0"/>
              </a:xfrm>
              <a:prstGeom prst="line">
                <a:avLst/>
              </a:prstGeom>
              <a:ln w="6350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570A1428-84CC-41EE-A06C-C0EFD78BCB89}"/>
                  </a:ext>
                </a:extLst>
              </p:cNvPr>
              <p:cNvCxnSpPr/>
              <p:nvPr/>
            </p:nvCxnSpPr>
            <p:spPr>
              <a:xfrm>
                <a:off x="1475820" y="2305589"/>
                <a:ext cx="5486400" cy="4"/>
              </a:xfrm>
              <a:prstGeom prst="line">
                <a:avLst/>
              </a:prstGeom>
              <a:ln w="6350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9F295EA6-9373-4E6A-971B-1D1A52E16064}"/>
                </a:ext>
              </a:extLst>
            </p:cNvPr>
            <p:cNvGrpSpPr/>
            <p:nvPr/>
          </p:nvGrpSpPr>
          <p:grpSpPr>
            <a:xfrm>
              <a:off x="2249359" y="2305589"/>
              <a:ext cx="7646957" cy="2834645"/>
              <a:chOff x="1475820" y="2305589"/>
              <a:chExt cx="7646957" cy="2834645"/>
            </a:xfrm>
          </p:grpSpPr>
          <p:sp>
            <p:nvSpPr>
              <p:cNvPr id="28" name="Arc 27">
                <a:extLst>
                  <a:ext uri="{FF2B5EF4-FFF2-40B4-BE49-F238E27FC236}">
                    <a16:creationId xmlns:a16="http://schemas.microsoft.com/office/drawing/2014/main" id="{F2E49456-4956-4891-9EE2-EE4551A71AFA}"/>
                  </a:ext>
                </a:extLst>
              </p:cNvPr>
              <p:cNvSpPr/>
              <p:nvPr/>
            </p:nvSpPr>
            <p:spPr>
              <a:xfrm>
                <a:off x="6186325" y="230559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9" name="Arc 28">
                <a:extLst>
                  <a:ext uri="{FF2B5EF4-FFF2-40B4-BE49-F238E27FC236}">
                    <a16:creationId xmlns:a16="http://schemas.microsoft.com/office/drawing/2014/main" id="{CCD3104B-4EC0-4732-976B-E61B97F1EEDD}"/>
                  </a:ext>
                </a:extLst>
              </p:cNvPr>
              <p:cNvSpPr/>
              <p:nvPr/>
            </p:nvSpPr>
            <p:spPr>
              <a:xfrm rot="10800000">
                <a:off x="2930098" y="372291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cxnSp>
            <p:nvCxnSpPr>
              <p:cNvPr id="30" name="Straight Connector 29">
                <a:extLst>
                  <a:ext uri="{FF2B5EF4-FFF2-40B4-BE49-F238E27FC236}">
                    <a16:creationId xmlns:a16="http://schemas.microsoft.com/office/drawing/2014/main" id="{C2655F35-FEEA-48D3-8653-958B1F07682E}"/>
                  </a:ext>
                </a:extLst>
              </p:cNvPr>
              <p:cNvCxnSpPr>
                <a:cxnSpLocks/>
                <a:endCxn id="28" idx="2"/>
              </p:cNvCxnSpPr>
              <p:nvPr/>
            </p:nvCxnSpPr>
            <p:spPr>
              <a:xfrm flipV="1">
                <a:off x="3685084" y="3722912"/>
                <a:ext cx="3211733" cy="7"/>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66702A1-B247-4A57-80A9-A8B943239AC6}"/>
                  </a:ext>
                </a:extLst>
              </p:cNvPr>
              <p:cNvCxnSpPr>
                <a:cxnSpLocks/>
                <a:stCxn id="38" idx="0"/>
              </p:cNvCxnSpPr>
              <p:nvPr/>
            </p:nvCxnSpPr>
            <p:spPr>
              <a:xfrm>
                <a:off x="3718153" y="5140230"/>
                <a:ext cx="540462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513FD9F-1DD5-41DA-8405-8E73E998EF78}"/>
                  </a:ext>
                </a:extLst>
              </p:cNvPr>
              <p:cNvCxnSpPr>
                <a:cxnSpLocks/>
              </p:cNvCxnSpPr>
              <p:nvPr/>
            </p:nvCxnSpPr>
            <p:spPr>
              <a:xfrm>
                <a:off x="1475820" y="2305589"/>
                <a:ext cx="530691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sp>
        <p:nvSpPr>
          <p:cNvPr id="3" name="Oval 2">
            <a:extLst>
              <a:ext uri="{FF2B5EF4-FFF2-40B4-BE49-F238E27FC236}">
                <a16:creationId xmlns:a16="http://schemas.microsoft.com/office/drawing/2014/main" id="{CA17634E-AAA3-4840-8487-07315886BF16}"/>
              </a:ext>
            </a:extLst>
          </p:cNvPr>
          <p:cNvSpPr/>
          <p:nvPr/>
        </p:nvSpPr>
        <p:spPr>
          <a:xfrm>
            <a:off x="2983500" y="1218563"/>
            <a:ext cx="941028" cy="599950"/>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DF361F"/>
                </a:solidFill>
                <a:effectLst/>
                <a:uLnTx/>
                <a:uFillTx/>
                <a:latin typeface="Calibri" panose="020F0502020204030204"/>
                <a:ea typeface="+mn-ea"/>
                <a:cs typeface="+mn-cs"/>
              </a:rPr>
              <a:t>Approaches</a:t>
            </a:r>
          </a:p>
        </p:txBody>
      </p:sp>
      <p:sp>
        <p:nvSpPr>
          <p:cNvPr id="89" name="Arc 88">
            <a:extLst>
              <a:ext uri="{FF2B5EF4-FFF2-40B4-BE49-F238E27FC236}">
                <a16:creationId xmlns:a16="http://schemas.microsoft.com/office/drawing/2014/main" id="{9ED5088A-9F28-4B05-8020-8D5FE0968BD2}"/>
              </a:ext>
            </a:extLst>
          </p:cNvPr>
          <p:cNvSpPr/>
          <p:nvPr/>
        </p:nvSpPr>
        <p:spPr>
          <a:xfrm rot="10800000">
            <a:off x="4412812" y="3952036"/>
            <a:ext cx="539047" cy="968870"/>
          </a:xfrm>
          <a:prstGeom prst="arc">
            <a:avLst>
              <a:gd name="adj1" fmla="val 16211550"/>
              <a:gd name="adj2" fmla="val 5391112"/>
            </a:avLst>
          </a:prstGeom>
          <a:ln w="22225">
            <a:solidFill>
              <a:srgbClr val="00B09B"/>
            </a:solidFill>
            <a:prstDash val="sysDash"/>
            <a:head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0" name="Arc 89">
            <a:extLst>
              <a:ext uri="{FF2B5EF4-FFF2-40B4-BE49-F238E27FC236}">
                <a16:creationId xmlns:a16="http://schemas.microsoft.com/office/drawing/2014/main" id="{4E010217-4374-4F88-89CA-F8F336E6FB11}"/>
              </a:ext>
            </a:extLst>
          </p:cNvPr>
          <p:cNvSpPr/>
          <p:nvPr/>
        </p:nvSpPr>
        <p:spPr>
          <a:xfrm>
            <a:off x="7785695" y="2038063"/>
            <a:ext cx="567753" cy="887721"/>
          </a:xfrm>
          <a:prstGeom prst="arc">
            <a:avLst>
              <a:gd name="adj1" fmla="val 15955398"/>
              <a:gd name="adj2" fmla="val 5391112"/>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panose="020F0502020204030204"/>
              <a:ea typeface="+mn-ea"/>
              <a:cs typeface="+mn-cs"/>
            </a:endParaRPr>
          </a:p>
        </p:txBody>
      </p:sp>
      <p:cxnSp>
        <p:nvCxnSpPr>
          <p:cNvPr id="92" name="Straight Arrow Connector 91">
            <a:extLst>
              <a:ext uri="{FF2B5EF4-FFF2-40B4-BE49-F238E27FC236}">
                <a16:creationId xmlns:a16="http://schemas.microsoft.com/office/drawing/2014/main" id="{AC8433A8-79C4-45BA-A932-25675C38CA10}"/>
              </a:ext>
            </a:extLst>
          </p:cNvPr>
          <p:cNvCxnSpPr/>
          <p:nvPr/>
        </p:nvCxnSpPr>
        <p:spPr>
          <a:xfrm>
            <a:off x="5497585" y="2046368"/>
            <a:ext cx="1451002" cy="0"/>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FF782D6B-B11D-4440-8E80-207C3E434648}"/>
              </a:ext>
            </a:extLst>
          </p:cNvPr>
          <p:cNvCxnSpPr/>
          <p:nvPr/>
        </p:nvCxnSpPr>
        <p:spPr>
          <a:xfrm>
            <a:off x="7079522" y="5934670"/>
            <a:ext cx="1451002" cy="0"/>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B6377E5F-7FCE-4BD5-BF88-2A5DB306AA11}"/>
              </a:ext>
            </a:extLst>
          </p:cNvPr>
          <p:cNvCxnSpPr>
            <a:cxnSpLocks/>
          </p:cNvCxnSpPr>
          <p:nvPr/>
        </p:nvCxnSpPr>
        <p:spPr>
          <a:xfrm>
            <a:off x="3400816" y="2009379"/>
            <a:ext cx="1279353" cy="8305"/>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pic>
        <p:nvPicPr>
          <p:cNvPr id="42" name="Graphic 41" descr="Signpost">
            <a:extLst>
              <a:ext uri="{FF2B5EF4-FFF2-40B4-BE49-F238E27FC236}">
                <a16:creationId xmlns:a16="http://schemas.microsoft.com/office/drawing/2014/main" id="{092E43F9-F2BC-4C2B-A6DD-131C1FF44BD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8328" y="1039914"/>
            <a:ext cx="976801" cy="926746"/>
          </a:xfrm>
          <a:prstGeom prst="rect">
            <a:avLst/>
          </a:prstGeom>
        </p:spPr>
      </p:pic>
      <p:sp>
        <p:nvSpPr>
          <p:cNvPr id="153" name="Oval 152">
            <a:extLst>
              <a:ext uri="{FF2B5EF4-FFF2-40B4-BE49-F238E27FC236}">
                <a16:creationId xmlns:a16="http://schemas.microsoft.com/office/drawing/2014/main" id="{30FFFFFB-0F4A-4B9C-86BC-547C4CB5C474}"/>
              </a:ext>
            </a:extLst>
          </p:cNvPr>
          <p:cNvSpPr/>
          <p:nvPr/>
        </p:nvSpPr>
        <p:spPr>
          <a:xfrm>
            <a:off x="5165699" y="3123359"/>
            <a:ext cx="930301" cy="837047"/>
          </a:xfrm>
          <a:prstGeom prst="ellipse">
            <a:avLst/>
          </a:prstGeom>
          <a:solidFill>
            <a:schemeClr val="accent5">
              <a:lumMod val="20000"/>
              <a:lumOff val="80000"/>
            </a:schemeClr>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Year 13</a:t>
            </a:r>
          </a:p>
        </p:txBody>
      </p:sp>
      <p:pic>
        <p:nvPicPr>
          <p:cNvPr id="1032" name="Graphic 1031" descr="Flag">
            <a:extLst>
              <a:ext uri="{FF2B5EF4-FFF2-40B4-BE49-F238E27FC236}">
                <a16:creationId xmlns:a16="http://schemas.microsoft.com/office/drawing/2014/main" id="{4304BCDB-C95A-4676-BB9A-7452BA76A3D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826377" y="4526317"/>
            <a:ext cx="1194468" cy="1133259"/>
          </a:xfrm>
          <a:prstGeom prst="rect">
            <a:avLst/>
          </a:prstGeom>
        </p:spPr>
      </p:pic>
      <p:sp>
        <p:nvSpPr>
          <p:cNvPr id="41" name="Oval 40">
            <a:extLst>
              <a:ext uri="{FF2B5EF4-FFF2-40B4-BE49-F238E27FC236}">
                <a16:creationId xmlns:a16="http://schemas.microsoft.com/office/drawing/2014/main" id="{14846F20-2C3F-907B-20A8-0481BA41610B}"/>
              </a:ext>
            </a:extLst>
          </p:cNvPr>
          <p:cNvSpPr/>
          <p:nvPr/>
        </p:nvSpPr>
        <p:spPr>
          <a:xfrm>
            <a:off x="1702145" y="1084763"/>
            <a:ext cx="930301" cy="837047"/>
          </a:xfrm>
          <a:prstGeom prst="ellipse">
            <a:avLst/>
          </a:prstGeom>
          <a:solidFill>
            <a:schemeClr val="accent5">
              <a:lumMod val="20000"/>
              <a:lumOff val="80000"/>
            </a:schemeClr>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Year 12</a:t>
            </a:r>
          </a:p>
        </p:txBody>
      </p:sp>
      <p:sp>
        <p:nvSpPr>
          <p:cNvPr id="55" name="Oval 54">
            <a:extLst>
              <a:ext uri="{FF2B5EF4-FFF2-40B4-BE49-F238E27FC236}">
                <a16:creationId xmlns:a16="http://schemas.microsoft.com/office/drawing/2014/main" id="{14EE4705-6556-F5E5-14B6-2E1B29305431}"/>
              </a:ext>
            </a:extLst>
          </p:cNvPr>
          <p:cNvSpPr/>
          <p:nvPr/>
        </p:nvSpPr>
        <p:spPr>
          <a:xfrm>
            <a:off x="7561695" y="3145334"/>
            <a:ext cx="1340039" cy="599950"/>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DF361F"/>
                </a:solidFill>
                <a:effectLst/>
                <a:uLnTx/>
                <a:uFillTx/>
                <a:latin typeface="Calibri" panose="020F0502020204030204"/>
                <a:ea typeface="+mn-ea"/>
                <a:cs typeface="+mn-cs"/>
              </a:rPr>
              <a:t>Biopsychology</a:t>
            </a:r>
          </a:p>
        </p:txBody>
      </p:sp>
      <p:sp>
        <p:nvSpPr>
          <p:cNvPr id="61" name="Oval 60">
            <a:extLst>
              <a:ext uri="{FF2B5EF4-FFF2-40B4-BE49-F238E27FC236}">
                <a16:creationId xmlns:a16="http://schemas.microsoft.com/office/drawing/2014/main" id="{5B620164-EA6E-1B38-5FD6-96F80BE91C2B}"/>
              </a:ext>
            </a:extLst>
          </p:cNvPr>
          <p:cNvSpPr/>
          <p:nvPr/>
        </p:nvSpPr>
        <p:spPr>
          <a:xfrm>
            <a:off x="8116362" y="5144875"/>
            <a:ext cx="1816738" cy="550899"/>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DF361F"/>
                </a:solidFill>
                <a:effectLst/>
                <a:uLnTx/>
                <a:uFillTx/>
                <a:latin typeface="Calibri" panose="020F0502020204030204"/>
                <a:ea typeface="+mn-ea"/>
                <a:cs typeface="+mn-cs"/>
              </a:rPr>
              <a:t>Revision and Exam Preparation</a:t>
            </a:r>
          </a:p>
        </p:txBody>
      </p:sp>
      <p:pic>
        <p:nvPicPr>
          <p:cNvPr id="4" name="Graphic 3" descr="Telescope with solid fill">
            <a:extLst>
              <a:ext uri="{FF2B5EF4-FFF2-40B4-BE49-F238E27FC236}">
                <a16:creationId xmlns:a16="http://schemas.microsoft.com/office/drawing/2014/main" id="{EE90F9E1-7DE6-8475-6583-0BDFC2FF35E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221168" y="1915726"/>
            <a:ext cx="845134" cy="801825"/>
          </a:xfrm>
          <a:prstGeom prst="rect">
            <a:avLst/>
          </a:prstGeom>
        </p:spPr>
      </p:pic>
      <p:pic>
        <p:nvPicPr>
          <p:cNvPr id="6" name="Graphic 5" descr="Head with gears outline">
            <a:extLst>
              <a:ext uri="{FF2B5EF4-FFF2-40B4-BE49-F238E27FC236}">
                <a16:creationId xmlns:a16="http://schemas.microsoft.com/office/drawing/2014/main" id="{4E22E10C-B276-D707-9CE5-4CFEB8F7B35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055496" y="278445"/>
            <a:ext cx="984275" cy="933836"/>
          </a:xfrm>
          <a:prstGeom prst="rect">
            <a:avLst/>
          </a:prstGeom>
        </p:spPr>
      </p:pic>
      <p:pic>
        <p:nvPicPr>
          <p:cNvPr id="11" name="Graphic 10" descr="Baby crawling with solid fill">
            <a:extLst>
              <a:ext uri="{FF2B5EF4-FFF2-40B4-BE49-F238E27FC236}">
                <a16:creationId xmlns:a16="http://schemas.microsoft.com/office/drawing/2014/main" id="{6A2AC044-BF5A-B220-7326-AE3D3595238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138317" y="1772393"/>
            <a:ext cx="797750" cy="756870"/>
          </a:xfrm>
          <a:prstGeom prst="rect">
            <a:avLst/>
          </a:prstGeom>
        </p:spPr>
      </p:pic>
      <p:pic>
        <p:nvPicPr>
          <p:cNvPr id="17" name="Graphic 16" descr="Group of people with solid fill">
            <a:extLst>
              <a:ext uri="{FF2B5EF4-FFF2-40B4-BE49-F238E27FC236}">
                <a16:creationId xmlns:a16="http://schemas.microsoft.com/office/drawing/2014/main" id="{890E328A-57FD-C3E8-88C5-DF9979EAAC1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562932" y="2265884"/>
            <a:ext cx="895315" cy="849435"/>
          </a:xfrm>
          <a:prstGeom prst="rect">
            <a:avLst/>
          </a:prstGeom>
        </p:spPr>
      </p:pic>
      <p:pic>
        <p:nvPicPr>
          <p:cNvPr id="24" name="Graphic 23" descr="Nerve outline">
            <a:extLst>
              <a:ext uri="{FF2B5EF4-FFF2-40B4-BE49-F238E27FC236}">
                <a16:creationId xmlns:a16="http://schemas.microsoft.com/office/drawing/2014/main" id="{854DB379-DCE7-94EE-B467-8FEAEA7460BB}"/>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9257934" y="3573867"/>
            <a:ext cx="814834" cy="773078"/>
          </a:xfrm>
          <a:prstGeom prst="rect">
            <a:avLst/>
          </a:prstGeom>
        </p:spPr>
      </p:pic>
      <p:pic>
        <p:nvPicPr>
          <p:cNvPr id="37" name="Graphic 36" descr="Graduation cap outline">
            <a:extLst>
              <a:ext uri="{FF2B5EF4-FFF2-40B4-BE49-F238E27FC236}">
                <a16:creationId xmlns:a16="http://schemas.microsoft.com/office/drawing/2014/main" id="{48E03EC9-DD49-F062-FC17-5E05FD1F42C5}"/>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9662155" y="4260723"/>
            <a:ext cx="1064461" cy="1009914"/>
          </a:xfrm>
          <a:prstGeom prst="rect">
            <a:avLst/>
          </a:prstGeom>
        </p:spPr>
      </p:pic>
      <p:pic>
        <p:nvPicPr>
          <p:cNvPr id="40" name="Graphic 39" descr="Brain in head outline">
            <a:extLst>
              <a:ext uri="{FF2B5EF4-FFF2-40B4-BE49-F238E27FC236}">
                <a16:creationId xmlns:a16="http://schemas.microsoft.com/office/drawing/2014/main" id="{FD5C3000-F113-4688-BB1E-3FC7BD7E5781}"/>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803360" y="3373067"/>
            <a:ext cx="814833" cy="773077"/>
          </a:xfrm>
          <a:prstGeom prst="rect">
            <a:avLst/>
          </a:prstGeom>
        </p:spPr>
      </p:pic>
      <p:pic>
        <p:nvPicPr>
          <p:cNvPr id="2" name="Picture 1">
            <a:extLst>
              <a:ext uri="{FF2B5EF4-FFF2-40B4-BE49-F238E27FC236}">
                <a16:creationId xmlns:a16="http://schemas.microsoft.com/office/drawing/2014/main" id="{BA83DFEC-E051-F0C1-B685-C10398CA6572}"/>
              </a:ext>
            </a:extLst>
          </p:cNvPr>
          <p:cNvPicPr>
            <a:picLocks noChangeAspect="1"/>
          </p:cNvPicPr>
          <p:nvPr/>
        </p:nvPicPr>
        <p:blipFill rotWithShape="1">
          <a:blip r:embed="rId21"/>
          <a:srcRect l="64046" t="30580" r="17828" b="36615"/>
          <a:stretch/>
        </p:blipFill>
        <p:spPr>
          <a:xfrm>
            <a:off x="9380145" y="83086"/>
            <a:ext cx="1572419" cy="1600744"/>
          </a:xfrm>
          <a:prstGeom prst="rect">
            <a:avLst/>
          </a:prstGeom>
        </p:spPr>
      </p:pic>
      <p:sp>
        <p:nvSpPr>
          <p:cNvPr id="5" name="Oval 4">
            <a:extLst>
              <a:ext uri="{FF2B5EF4-FFF2-40B4-BE49-F238E27FC236}">
                <a16:creationId xmlns:a16="http://schemas.microsoft.com/office/drawing/2014/main" id="{97279E7E-BBE3-6270-DA51-43E2C8C38E4E}"/>
              </a:ext>
            </a:extLst>
          </p:cNvPr>
          <p:cNvSpPr/>
          <p:nvPr/>
        </p:nvSpPr>
        <p:spPr>
          <a:xfrm>
            <a:off x="3976069" y="1211101"/>
            <a:ext cx="941028" cy="599950"/>
          </a:xfrm>
          <a:prstGeom prst="ellipse">
            <a:avLst/>
          </a:prstGeom>
          <a:gradFill>
            <a:gsLst>
              <a:gs pos="0">
                <a:schemeClr val="bg1"/>
              </a:gs>
              <a:gs pos="50000">
                <a:schemeClr val="bg1">
                  <a:lumMod val="95000"/>
                </a:schemeClr>
              </a:gs>
              <a:gs pos="100000">
                <a:schemeClr val="bg1">
                  <a:lumMod val="85000"/>
                </a:schemeClr>
              </a:gs>
            </a:gsLst>
          </a:gradFill>
          <a:ln w="28575">
            <a:solidFill>
              <a:schemeClr val="accent3">
                <a:lumMod val="60000"/>
                <a:lumOff val="40000"/>
              </a:schemeClr>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70C0"/>
                </a:solidFill>
                <a:effectLst/>
                <a:uLnTx/>
                <a:uFillTx/>
                <a:latin typeface="Calibri" panose="020F0502020204030204"/>
                <a:ea typeface="+mn-ea"/>
                <a:cs typeface="+mn-cs"/>
              </a:rPr>
              <a:t>Research Methods</a:t>
            </a:r>
          </a:p>
        </p:txBody>
      </p:sp>
      <p:grpSp>
        <p:nvGrpSpPr>
          <p:cNvPr id="49" name="Group 48">
            <a:extLst>
              <a:ext uri="{FF2B5EF4-FFF2-40B4-BE49-F238E27FC236}">
                <a16:creationId xmlns:a16="http://schemas.microsoft.com/office/drawing/2014/main" id="{38C990D8-D55B-108C-24F6-7ACFF376DEF1}"/>
              </a:ext>
            </a:extLst>
          </p:cNvPr>
          <p:cNvGrpSpPr/>
          <p:nvPr/>
        </p:nvGrpSpPr>
        <p:grpSpPr>
          <a:xfrm>
            <a:off x="2318728" y="1815027"/>
            <a:ext cx="1156063" cy="1156063"/>
            <a:chOff x="1475815" y="2009379"/>
            <a:chExt cx="1156063" cy="1156063"/>
          </a:xfrm>
        </p:grpSpPr>
        <p:pic>
          <p:nvPicPr>
            <p:cNvPr id="10" name="Graphic 9" descr="Thought bubble with solid fill">
              <a:extLst>
                <a:ext uri="{FF2B5EF4-FFF2-40B4-BE49-F238E27FC236}">
                  <a16:creationId xmlns:a16="http://schemas.microsoft.com/office/drawing/2014/main" id="{D49A310F-BA92-B2BC-5ED8-5E9C6CF1C9AF}"/>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1475815" y="2009379"/>
              <a:ext cx="1156063" cy="1156063"/>
            </a:xfrm>
            <a:prstGeom prst="rect">
              <a:avLst/>
            </a:prstGeom>
          </p:spPr>
        </p:pic>
        <p:pic>
          <p:nvPicPr>
            <p:cNvPr id="14" name="Graphic 13" descr="Elephant outline">
              <a:extLst>
                <a:ext uri="{FF2B5EF4-FFF2-40B4-BE49-F238E27FC236}">
                  <a16:creationId xmlns:a16="http://schemas.microsoft.com/office/drawing/2014/main" id="{A4DCA62F-5178-89D2-1555-9F60083E3C05}"/>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1780795" y="2204645"/>
              <a:ext cx="546102" cy="546102"/>
            </a:xfrm>
            <a:prstGeom prst="rect">
              <a:avLst/>
            </a:prstGeom>
          </p:spPr>
        </p:pic>
      </p:grpSp>
      <p:sp>
        <p:nvSpPr>
          <p:cNvPr id="16" name="Oval 15">
            <a:extLst>
              <a:ext uri="{FF2B5EF4-FFF2-40B4-BE49-F238E27FC236}">
                <a16:creationId xmlns:a16="http://schemas.microsoft.com/office/drawing/2014/main" id="{38862E83-DC86-9161-E4D5-03783E88A371}"/>
              </a:ext>
            </a:extLst>
          </p:cNvPr>
          <p:cNvSpPr/>
          <p:nvPr/>
        </p:nvSpPr>
        <p:spPr>
          <a:xfrm>
            <a:off x="7095833" y="1218563"/>
            <a:ext cx="941028" cy="599950"/>
          </a:xfrm>
          <a:prstGeom prst="ellipse">
            <a:avLst/>
          </a:prstGeom>
          <a:gradFill>
            <a:gsLst>
              <a:gs pos="0">
                <a:schemeClr val="bg1"/>
              </a:gs>
              <a:gs pos="50000">
                <a:schemeClr val="bg1">
                  <a:lumMod val="95000"/>
                </a:schemeClr>
              </a:gs>
              <a:gs pos="100000">
                <a:schemeClr val="bg1">
                  <a:lumMod val="85000"/>
                </a:schemeClr>
              </a:gs>
            </a:gsLst>
          </a:gradFill>
          <a:ln w="28575">
            <a:solidFill>
              <a:schemeClr val="accent3">
                <a:lumMod val="60000"/>
                <a:lumOff val="40000"/>
              </a:schemeClr>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70C0"/>
                </a:solidFill>
                <a:effectLst/>
                <a:uLnTx/>
                <a:uFillTx/>
                <a:latin typeface="Calibri" panose="020F0502020204030204"/>
                <a:ea typeface="+mn-ea"/>
                <a:cs typeface="+mn-cs"/>
              </a:rPr>
              <a:t>Memory</a:t>
            </a:r>
          </a:p>
        </p:txBody>
      </p:sp>
      <p:sp>
        <p:nvSpPr>
          <p:cNvPr id="21" name="Oval 20">
            <a:extLst>
              <a:ext uri="{FF2B5EF4-FFF2-40B4-BE49-F238E27FC236}">
                <a16:creationId xmlns:a16="http://schemas.microsoft.com/office/drawing/2014/main" id="{22AF7F7E-EE9B-76C2-5BB7-5950537D62DD}"/>
              </a:ext>
            </a:extLst>
          </p:cNvPr>
          <p:cNvSpPr/>
          <p:nvPr/>
        </p:nvSpPr>
        <p:spPr>
          <a:xfrm>
            <a:off x="8222491" y="1550995"/>
            <a:ext cx="941028" cy="590574"/>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DF361F"/>
                </a:solidFill>
                <a:effectLst/>
                <a:uLnTx/>
                <a:uFillTx/>
                <a:latin typeface="Calibri" panose="020F0502020204030204"/>
                <a:ea typeface="+mn-ea"/>
                <a:cs typeface="+mn-cs"/>
              </a:rPr>
              <a:t>Attachment</a:t>
            </a:r>
          </a:p>
        </p:txBody>
      </p:sp>
      <p:sp>
        <p:nvSpPr>
          <p:cNvPr id="22" name="Oval 21">
            <a:extLst>
              <a:ext uri="{FF2B5EF4-FFF2-40B4-BE49-F238E27FC236}">
                <a16:creationId xmlns:a16="http://schemas.microsoft.com/office/drawing/2014/main" id="{E69EEBC6-DA70-C172-C69C-460FF39A0B48}"/>
              </a:ext>
            </a:extLst>
          </p:cNvPr>
          <p:cNvSpPr/>
          <p:nvPr/>
        </p:nvSpPr>
        <p:spPr>
          <a:xfrm>
            <a:off x="8398933" y="2328662"/>
            <a:ext cx="941028" cy="599950"/>
          </a:xfrm>
          <a:prstGeom prst="ellipse">
            <a:avLst/>
          </a:prstGeom>
          <a:gradFill>
            <a:gsLst>
              <a:gs pos="0">
                <a:schemeClr val="bg1"/>
              </a:gs>
              <a:gs pos="50000">
                <a:schemeClr val="bg1">
                  <a:lumMod val="95000"/>
                </a:schemeClr>
              </a:gs>
              <a:gs pos="100000">
                <a:schemeClr val="bg1">
                  <a:lumMod val="85000"/>
                </a:schemeClr>
              </a:gs>
            </a:gsLst>
          </a:gradFill>
          <a:ln w="28575">
            <a:solidFill>
              <a:schemeClr val="accent3">
                <a:lumMod val="60000"/>
                <a:lumOff val="40000"/>
              </a:schemeClr>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70C0"/>
                </a:solidFill>
                <a:effectLst/>
                <a:uLnTx/>
                <a:uFillTx/>
                <a:latin typeface="Calibri" panose="020F0502020204030204"/>
                <a:ea typeface="+mn-ea"/>
                <a:cs typeface="+mn-cs"/>
              </a:rPr>
              <a:t>Social Influence</a:t>
            </a:r>
          </a:p>
        </p:txBody>
      </p:sp>
      <p:pic>
        <p:nvPicPr>
          <p:cNvPr id="33" name="Graphic 32" descr="Meditation with solid fill">
            <a:extLst>
              <a:ext uri="{FF2B5EF4-FFF2-40B4-BE49-F238E27FC236}">
                <a16:creationId xmlns:a16="http://schemas.microsoft.com/office/drawing/2014/main" id="{DCCD9AEA-1D24-09B3-E2C3-FCEB5AA0F459}"/>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5982050" y="551795"/>
            <a:ext cx="666328" cy="632183"/>
          </a:xfrm>
          <a:prstGeom prst="rect">
            <a:avLst/>
          </a:prstGeom>
        </p:spPr>
      </p:pic>
      <p:sp>
        <p:nvSpPr>
          <p:cNvPr id="34" name="Oval 33">
            <a:extLst>
              <a:ext uri="{FF2B5EF4-FFF2-40B4-BE49-F238E27FC236}">
                <a16:creationId xmlns:a16="http://schemas.microsoft.com/office/drawing/2014/main" id="{0D2CDC77-5B31-5EBA-86A8-81EB5A7E4955}"/>
              </a:ext>
            </a:extLst>
          </p:cNvPr>
          <p:cNvSpPr/>
          <p:nvPr/>
        </p:nvSpPr>
        <p:spPr>
          <a:xfrm>
            <a:off x="6459470" y="3151621"/>
            <a:ext cx="941028" cy="599950"/>
          </a:xfrm>
          <a:prstGeom prst="ellipse">
            <a:avLst/>
          </a:prstGeom>
          <a:gradFill>
            <a:gsLst>
              <a:gs pos="0">
                <a:schemeClr val="bg1"/>
              </a:gs>
              <a:gs pos="50000">
                <a:schemeClr val="bg1">
                  <a:lumMod val="95000"/>
                </a:schemeClr>
              </a:gs>
              <a:gs pos="100000">
                <a:schemeClr val="bg1">
                  <a:lumMod val="85000"/>
                </a:schemeClr>
              </a:gs>
            </a:gsLst>
          </a:gradFill>
          <a:ln w="28575">
            <a:solidFill>
              <a:schemeClr val="accent3">
                <a:lumMod val="60000"/>
                <a:lumOff val="40000"/>
              </a:schemeClr>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70C0"/>
                </a:solidFill>
                <a:effectLst/>
                <a:uLnTx/>
                <a:uFillTx/>
                <a:latin typeface="Calibri" panose="020F0502020204030204"/>
                <a:ea typeface="+mn-ea"/>
                <a:cs typeface="+mn-cs"/>
              </a:rPr>
              <a:t>Revision and Mock Preparation</a:t>
            </a:r>
          </a:p>
        </p:txBody>
      </p:sp>
      <p:sp>
        <p:nvSpPr>
          <p:cNvPr id="35" name="Oval 34">
            <a:extLst>
              <a:ext uri="{FF2B5EF4-FFF2-40B4-BE49-F238E27FC236}">
                <a16:creationId xmlns:a16="http://schemas.microsoft.com/office/drawing/2014/main" id="{892DBDE9-B28B-AAC1-772F-9464093395C1}"/>
              </a:ext>
            </a:extLst>
          </p:cNvPr>
          <p:cNvSpPr/>
          <p:nvPr/>
        </p:nvSpPr>
        <p:spPr>
          <a:xfrm>
            <a:off x="5447013" y="1189713"/>
            <a:ext cx="1340039" cy="599950"/>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DF361F"/>
                </a:solidFill>
                <a:effectLst/>
                <a:uLnTx/>
                <a:uFillTx/>
                <a:latin typeface="Calibri" panose="020F0502020204030204"/>
                <a:ea typeface="+mn-ea"/>
                <a:cs typeface="+mn-cs"/>
              </a:rPr>
              <a:t>Psychopathology</a:t>
            </a:r>
          </a:p>
        </p:txBody>
      </p:sp>
      <p:sp>
        <p:nvSpPr>
          <p:cNvPr id="36" name="Oval 35">
            <a:extLst>
              <a:ext uri="{FF2B5EF4-FFF2-40B4-BE49-F238E27FC236}">
                <a16:creationId xmlns:a16="http://schemas.microsoft.com/office/drawing/2014/main" id="{8DCDAB52-6C65-4296-7B88-09BFDC76FE6D}"/>
              </a:ext>
            </a:extLst>
          </p:cNvPr>
          <p:cNvSpPr/>
          <p:nvPr/>
        </p:nvSpPr>
        <p:spPr>
          <a:xfrm>
            <a:off x="4032338" y="3203137"/>
            <a:ext cx="941028" cy="599950"/>
          </a:xfrm>
          <a:prstGeom prst="ellipse">
            <a:avLst/>
          </a:prstGeom>
          <a:gradFill>
            <a:gsLst>
              <a:gs pos="0">
                <a:schemeClr val="bg1"/>
              </a:gs>
              <a:gs pos="50000">
                <a:schemeClr val="bg1">
                  <a:lumMod val="95000"/>
                </a:schemeClr>
              </a:gs>
              <a:gs pos="100000">
                <a:schemeClr val="bg1">
                  <a:lumMod val="85000"/>
                </a:schemeClr>
              </a:gs>
            </a:gsLst>
          </a:gradFill>
          <a:ln w="28575">
            <a:solidFill>
              <a:schemeClr val="accent3">
                <a:lumMod val="60000"/>
                <a:lumOff val="40000"/>
              </a:schemeClr>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70C0"/>
                </a:solidFill>
                <a:effectLst/>
                <a:uLnTx/>
                <a:uFillTx/>
                <a:latin typeface="Calibri" panose="020F0502020204030204"/>
                <a:ea typeface="+mn-ea"/>
                <a:cs typeface="+mn-cs"/>
              </a:rPr>
              <a:t>Research Methods</a:t>
            </a:r>
          </a:p>
        </p:txBody>
      </p:sp>
      <p:sp>
        <p:nvSpPr>
          <p:cNvPr id="39" name="Oval 38">
            <a:extLst>
              <a:ext uri="{FF2B5EF4-FFF2-40B4-BE49-F238E27FC236}">
                <a16:creationId xmlns:a16="http://schemas.microsoft.com/office/drawing/2014/main" id="{488607A7-81DA-7A49-20CA-401EFF53B3A9}"/>
              </a:ext>
            </a:extLst>
          </p:cNvPr>
          <p:cNvSpPr/>
          <p:nvPr/>
        </p:nvSpPr>
        <p:spPr>
          <a:xfrm>
            <a:off x="4050657" y="5090488"/>
            <a:ext cx="941028" cy="599950"/>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DF361F"/>
                </a:solidFill>
                <a:effectLst/>
                <a:uLnTx/>
                <a:uFillTx/>
                <a:latin typeface="Calibri" panose="020F0502020204030204"/>
                <a:ea typeface="+mn-ea"/>
                <a:cs typeface="+mn-cs"/>
              </a:rPr>
              <a:t>Forensic Psychology</a:t>
            </a:r>
          </a:p>
        </p:txBody>
      </p:sp>
      <p:sp>
        <p:nvSpPr>
          <p:cNvPr id="44" name="Oval 43">
            <a:extLst>
              <a:ext uri="{FF2B5EF4-FFF2-40B4-BE49-F238E27FC236}">
                <a16:creationId xmlns:a16="http://schemas.microsoft.com/office/drawing/2014/main" id="{5DB8BA69-A655-D8BB-46FF-9300C8FF3F66}"/>
              </a:ext>
            </a:extLst>
          </p:cNvPr>
          <p:cNvSpPr/>
          <p:nvPr/>
        </p:nvSpPr>
        <p:spPr>
          <a:xfrm>
            <a:off x="3226954" y="4110546"/>
            <a:ext cx="1047471" cy="545141"/>
          </a:xfrm>
          <a:prstGeom prst="ellipse">
            <a:avLst/>
          </a:prstGeom>
          <a:gradFill>
            <a:gsLst>
              <a:gs pos="0">
                <a:schemeClr val="bg1"/>
              </a:gs>
              <a:gs pos="50000">
                <a:schemeClr val="bg1">
                  <a:lumMod val="95000"/>
                </a:schemeClr>
              </a:gs>
              <a:gs pos="100000">
                <a:schemeClr val="bg1">
                  <a:lumMod val="85000"/>
                </a:schemeClr>
              </a:gs>
            </a:gsLst>
          </a:gradFill>
          <a:ln w="28575">
            <a:solidFill>
              <a:schemeClr val="accent3">
                <a:lumMod val="60000"/>
                <a:lumOff val="40000"/>
              </a:schemeClr>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70C0"/>
                </a:solidFill>
                <a:effectLst/>
                <a:uLnTx/>
                <a:uFillTx/>
                <a:latin typeface="Calibri" panose="020F0502020204030204"/>
                <a:ea typeface="+mn-ea"/>
                <a:cs typeface="+mn-cs"/>
              </a:rPr>
              <a:t>Schizophrenia</a:t>
            </a:r>
          </a:p>
        </p:txBody>
      </p:sp>
      <p:sp>
        <p:nvSpPr>
          <p:cNvPr id="46" name="Oval 45">
            <a:extLst>
              <a:ext uri="{FF2B5EF4-FFF2-40B4-BE49-F238E27FC236}">
                <a16:creationId xmlns:a16="http://schemas.microsoft.com/office/drawing/2014/main" id="{493682D8-7A5C-ADE5-109A-B6E9A33EDAB7}"/>
              </a:ext>
            </a:extLst>
          </p:cNvPr>
          <p:cNvSpPr/>
          <p:nvPr/>
        </p:nvSpPr>
        <p:spPr>
          <a:xfrm>
            <a:off x="5465271" y="5133398"/>
            <a:ext cx="941028" cy="599950"/>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DF361F"/>
                </a:solidFill>
                <a:effectLst/>
                <a:uLnTx/>
                <a:uFillTx/>
                <a:latin typeface="Calibri" panose="020F0502020204030204"/>
                <a:ea typeface="+mn-ea"/>
                <a:cs typeface="+mn-cs"/>
              </a:rPr>
              <a:t>Gender</a:t>
            </a:r>
          </a:p>
        </p:txBody>
      </p:sp>
      <p:sp>
        <p:nvSpPr>
          <p:cNvPr id="48" name="Oval 47">
            <a:extLst>
              <a:ext uri="{FF2B5EF4-FFF2-40B4-BE49-F238E27FC236}">
                <a16:creationId xmlns:a16="http://schemas.microsoft.com/office/drawing/2014/main" id="{E247239B-EC01-0798-CAE8-A950CA37E37E}"/>
              </a:ext>
            </a:extLst>
          </p:cNvPr>
          <p:cNvSpPr/>
          <p:nvPr/>
        </p:nvSpPr>
        <p:spPr>
          <a:xfrm>
            <a:off x="6863995" y="5119928"/>
            <a:ext cx="941028" cy="599950"/>
          </a:xfrm>
          <a:prstGeom prst="ellipse">
            <a:avLst/>
          </a:prstGeom>
          <a:gradFill>
            <a:gsLst>
              <a:gs pos="0">
                <a:schemeClr val="bg1"/>
              </a:gs>
              <a:gs pos="50000">
                <a:schemeClr val="bg1">
                  <a:lumMod val="95000"/>
                </a:schemeClr>
              </a:gs>
              <a:gs pos="100000">
                <a:schemeClr val="bg1">
                  <a:lumMod val="85000"/>
                </a:schemeClr>
              </a:gs>
            </a:gsLst>
          </a:gradFill>
          <a:ln w="28575">
            <a:solidFill>
              <a:schemeClr val="accent3">
                <a:lumMod val="60000"/>
                <a:lumOff val="40000"/>
              </a:schemeClr>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70C0"/>
                </a:solidFill>
                <a:effectLst/>
                <a:uLnTx/>
                <a:uFillTx/>
                <a:latin typeface="Calibri" panose="020F0502020204030204"/>
                <a:ea typeface="+mn-ea"/>
                <a:cs typeface="+mn-cs"/>
              </a:rPr>
              <a:t>Issues and Debates</a:t>
            </a:r>
          </a:p>
        </p:txBody>
      </p:sp>
      <p:pic>
        <p:nvPicPr>
          <p:cNvPr id="52" name="Graphic 51" descr="Books with solid fill">
            <a:extLst>
              <a:ext uri="{FF2B5EF4-FFF2-40B4-BE49-F238E27FC236}">
                <a16:creationId xmlns:a16="http://schemas.microsoft.com/office/drawing/2014/main" id="{E26D670F-3E77-8019-D99C-06F4619FBF82}"/>
              </a:ext>
            </a:extLst>
          </p:cNvPr>
          <p:cNvPicPr>
            <a:picLocks noChangeAspect="1"/>
          </p:cNvPicPr>
          <p:nvPr/>
        </p:nvPicPr>
        <p:blipFill>
          <a:blip r:embed="rId28">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6056843" y="2478175"/>
            <a:ext cx="752470" cy="718460"/>
          </a:xfrm>
          <a:prstGeom prst="rect">
            <a:avLst/>
          </a:prstGeom>
        </p:spPr>
      </p:pic>
      <p:pic>
        <p:nvPicPr>
          <p:cNvPr id="56" name="Graphic 55" descr="Flask outline">
            <a:extLst>
              <a:ext uri="{FF2B5EF4-FFF2-40B4-BE49-F238E27FC236}">
                <a16:creationId xmlns:a16="http://schemas.microsoft.com/office/drawing/2014/main" id="{BEED71E6-7EF1-DA38-703C-6FFAE0239801}"/>
              </a:ext>
            </a:extLst>
          </p:cNvPr>
          <p:cNvPicPr>
            <a:picLocks noChangeAspect="1"/>
          </p:cNvPicPr>
          <p:nvPr/>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4512789" y="3829311"/>
            <a:ext cx="827538" cy="827538"/>
          </a:xfrm>
          <a:prstGeom prst="rect">
            <a:avLst/>
          </a:prstGeom>
        </p:spPr>
      </p:pic>
      <p:pic>
        <p:nvPicPr>
          <p:cNvPr id="64" name="Graphic 63" descr="Needle outline">
            <a:extLst>
              <a:ext uri="{FF2B5EF4-FFF2-40B4-BE49-F238E27FC236}">
                <a16:creationId xmlns:a16="http://schemas.microsoft.com/office/drawing/2014/main" id="{2EFAC8B1-0F75-561D-49EF-93F51C46A9C4}"/>
              </a:ext>
            </a:extLst>
          </p:cNvPr>
          <p:cNvPicPr>
            <a:picLocks noChangeAspect="1"/>
          </p:cNvPicPr>
          <p:nvPr/>
        </p:nvPicPr>
        <p:blipFill>
          <a:blip r:embed="rId32">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2522666" y="4173819"/>
            <a:ext cx="591861" cy="591861"/>
          </a:xfrm>
          <a:prstGeom prst="rect">
            <a:avLst/>
          </a:prstGeom>
        </p:spPr>
      </p:pic>
      <p:pic>
        <p:nvPicPr>
          <p:cNvPr id="66" name="Graphic 65" descr="Children with solid fill">
            <a:extLst>
              <a:ext uri="{FF2B5EF4-FFF2-40B4-BE49-F238E27FC236}">
                <a16:creationId xmlns:a16="http://schemas.microsoft.com/office/drawing/2014/main" id="{659D0563-FFB8-B5D3-5109-8A8BA8916561}"/>
              </a:ext>
            </a:extLst>
          </p:cNvPr>
          <p:cNvPicPr>
            <a:picLocks noChangeAspect="1"/>
          </p:cNvPicPr>
          <p:nvPr/>
        </p:nvPicPr>
        <p:blipFill>
          <a:blip r:embed="rId34">
            <a:extLst>
              <a:ext uri="{28A0092B-C50C-407E-A947-70E740481C1C}">
                <a14:useLocalDpi xmlns:a14="http://schemas.microsoft.com/office/drawing/2010/main" val="0"/>
              </a:ext>
              <a:ext uri="{96DAC541-7B7A-43D3-8B79-37D633B846F1}">
                <asvg:svgBlip xmlns:asvg="http://schemas.microsoft.com/office/drawing/2016/SVG/main" r:embed="rId35"/>
              </a:ext>
            </a:extLst>
          </a:blip>
          <a:stretch>
            <a:fillRect/>
          </a:stretch>
        </p:blipFill>
        <p:spPr>
          <a:xfrm>
            <a:off x="5774503" y="4416348"/>
            <a:ext cx="914400" cy="914400"/>
          </a:xfrm>
          <a:prstGeom prst="rect">
            <a:avLst/>
          </a:prstGeom>
        </p:spPr>
      </p:pic>
      <p:pic>
        <p:nvPicPr>
          <p:cNvPr id="68" name="Graphic 67" descr="Artificial Intelligence outline">
            <a:extLst>
              <a:ext uri="{FF2B5EF4-FFF2-40B4-BE49-F238E27FC236}">
                <a16:creationId xmlns:a16="http://schemas.microsoft.com/office/drawing/2014/main" id="{EAEEEC98-3E45-6806-5EC8-C91F779AB9C1}"/>
              </a:ext>
            </a:extLst>
          </p:cNvPr>
          <p:cNvPicPr>
            <a:picLocks noChangeAspect="1"/>
          </p:cNvPicPr>
          <p:nvPr/>
        </p:nvPicPr>
        <p:blipFill>
          <a:blip r:embed="rId36">
            <a:extLst>
              <a:ext uri="{28A0092B-C50C-407E-A947-70E740481C1C}">
                <a14:useLocalDpi xmlns:a14="http://schemas.microsoft.com/office/drawing/2010/main" val="0"/>
              </a:ext>
              <a:ext uri="{96DAC541-7B7A-43D3-8B79-37D633B846F1}">
                <asvg:svgBlip xmlns:asvg="http://schemas.microsoft.com/office/drawing/2016/SVG/main" r:embed="rId37"/>
              </a:ext>
            </a:extLst>
          </a:blip>
          <a:stretch>
            <a:fillRect/>
          </a:stretch>
        </p:blipFill>
        <p:spPr>
          <a:xfrm>
            <a:off x="7280495" y="5934670"/>
            <a:ext cx="712770" cy="712770"/>
          </a:xfrm>
          <a:prstGeom prst="rect">
            <a:avLst/>
          </a:prstGeom>
        </p:spPr>
      </p:pic>
      <p:pic>
        <p:nvPicPr>
          <p:cNvPr id="15" name="Graphic 14" descr="Police female with solid fill">
            <a:extLst>
              <a:ext uri="{FF2B5EF4-FFF2-40B4-BE49-F238E27FC236}">
                <a16:creationId xmlns:a16="http://schemas.microsoft.com/office/drawing/2014/main" id="{531AC27B-1DDA-8361-D634-74F9515D9E0A}"/>
              </a:ext>
            </a:extLst>
          </p:cNvPr>
          <p:cNvPicPr>
            <a:picLocks noChangeAspect="1"/>
          </p:cNvPicPr>
          <p:nvPr/>
        </p:nvPicPr>
        <p:blipFill>
          <a:blip r:embed="rId38">
            <a:extLst>
              <a:ext uri="{28A0092B-C50C-407E-A947-70E740481C1C}">
                <a14:useLocalDpi xmlns:a14="http://schemas.microsoft.com/office/drawing/2010/main" val="0"/>
              </a:ext>
              <a:ext uri="{96DAC541-7B7A-43D3-8B79-37D633B846F1}">
                <asvg:svgBlip xmlns:asvg="http://schemas.microsoft.com/office/drawing/2016/SVG/main" r:embed="rId39"/>
              </a:ext>
            </a:extLst>
          </a:blip>
          <a:stretch>
            <a:fillRect/>
          </a:stretch>
        </p:blipFill>
        <p:spPr>
          <a:xfrm>
            <a:off x="3611803" y="5666877"/>
            <a:ext cx="914400" cy="914400"/>
          </a:xfrm>
          <a:prstGeom prst="rect">
            <a:avLst/>
          </a:prstGeom>
        </p:spPr>
      </p:pic>
    </p:spTree>
    <p:extLst>
      <p:ext uri="{BB962C8B-B14F-4D97-AF65-F5344CB8AC3E}">
        <p14:creationId xmlns:p14="http://schemas.microsoft.com/office/powerpoint/2010/main" val="2171223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E9A3CC-ED88-455F-A5F5-7BC56D2D5584}"/>
              </a:ext>
            </a:extLst>
          </p:cNvPr>
          <p:cNvSpPr/>
          <p:nvPr/>
        </p:nvSpPr>
        <p:spPr>
          <a:xfrm>
            <a:off x="707013" y="135353"/>
            <a:ext cx="11340446" cy="1983835"/>
          </a:xfrm>
          <a:prstGeom prst="rect">
            <a:avLst/>
          </a:prstGeom>
          <a:noFill/>
          <a:ln/>
        </p:spPr>
        <p:style>
          <a:lnRef idx="2">
            <a:schemeClr val="accent6"/>
          </a:lnRef>
          <a:fillRef idx="1">
            <a:schemeClr val="lt1"/>
          </a:fillRef>
          <a:effectRef idx="0">
            <a:schemeClr val="accent6"/>
          </a:effectRef>
          <a:fontRef idx="minor">
            <a:schemeClr val="dk1"/>
          </a:fontRef>
        </p:style>
        <p:txBody>
          <a:bodyPr lIns="91440" tIns="45721" rIns="91440" bIns="45721"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The Big Picture Intent:</a:t>
            </a:r>
            <a:r>
              <a:rPr kumimoji="0" lang="en-GB" sz="1200" b="1" i="1"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1200" b="1" i="1"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en-GB" sz="11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Our AQA A level psychology course varies from our GCSE curriculum but still allows students to excel based on their prior learning. The A level curriculum is designed and delivered in such a way that no prior qualifications in psychology are necessary excel in the subject. The A level curriculum is as broad and balanced as the GCSE curriculum, covering the fundamentals of psychology and encouraging students to develop the following skills amongst a broader range of topic areas: critical analysis, independent thinking and research skills. Students are also encouraged to acquire knowledge of psychological theories and scientific processes. </a:t>
            </a: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en-GB" sz="11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Our intentions for A level psychology at Idsall are to build on and provide solid foundations of knowledge and skills for our students to confidently progress beyond key stage 5 , for example into higher education. For students not progressing onto higher education, they will benefit from the development of knowledge, skills and attributes to become active and considerate citizens, by developing the qualities of care, compassion and empathy for others and challenging stigma and discrimination surrounding mental health issues and neuro-diversity. This is becoming increasingly important relevant for our current society and healthcare system. All students in KS5 will develop high level independent primary and secondary research skills to act as a springboard for further training in whatever curriculum area they choose to pursue. Students will be motivated and inspired to achieve the very highest aspirations both for attainment in psychology and for their future career aspirations.</a:t>
            </a:r>
          </a:p>
        </p:txBody>
      </p:sp>
      <p:sp>
        <p:nvSpPr>
          <p:cNvPr id="12" name="Rectangle 11">
            <a:extLst>
              <a:ext uri="{FF2B5EF4-FFF2-40B4-BE49-F238E27FC236}">
                <a16:creationId xmlns:a16="http://schemas.microsoft.com/office/drawing/2014/main" id="{C4D060B6-03F5-473E-82FB-E36A9F53B2B9}"/>
              </a:ext>
            </a:extLst>
          </p:cNvPr>
          <p:cNvSpPr/>
          <p:nvPr/>
        </p:nvSpPr>
        <p:spPr>
          <a:xfrm>
            <a:off x="707012" y="2171439"/>
            <a:ext cx="6193776" cy="3576267"/>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1" rIns="91440" bIns="45721"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prstClr val="black"/>
                </a:solidFill>
                <a:effectLst/>
                <a:uLnTx/>
                <a:uFillTx/>
                <a:latin typeface="Calibri" panose="020F0502020204030204"/>
                <a:ea typeface="+mn-ea"/>
                <a:cs typeface="+mn-cs"/>
              </a:rPr>
              <a:t>Implementation: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10 lessons are delivered over a fortnightly period. Due to the depth and breadth of the course, s</a:t>
            </a:r>
            <a:r>
              <a:rPr kumimoji="0" lang="en-GB" sz="900" b="0" i="0" u="none" strike="noStrike" kern="1200" cap="none" spc="0" normalizeH="0" baseline="0" noProof="0" dirty="0" err="1">
                <a:ln>
                  <a:noFill/>
                </a:ln>
                <a:solidFill>
                  <a:prstClr val="black"/>
                </a:solidFill>
                <a:effectLst/>
                <a:uLnTx/>
                <a:uFillTx/>
                <a:latin typeface="Calibri" panose="020F0502020204030204"/>
                <a:ea typeface="+mn-ea"/>
                <a:cs typeface="+mn-cs"/>
              </a:rPr>
              <a:t>tudents</a:t>
            </a: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 will be co-taught topics. Lessons begin with a do now task based on retrieval practice and are chunked and adapted to meet the needs of learners. Students are provided with checklists for each topic to aid in their organisation and revision of the course material.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Calibri"/>
              </a:rPr>
              <a:t>Paper One topics focus on introductory topics in psychology, covering: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Calibri"/>
              </a:rPr>
              <a:t>Memory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Calibri"/>
              </a:rPr>
              <a:t>Social Influence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Calibri"/>
              </a:rPr>
              <a:t>Psychopathology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Calibri"/>
              </a:rPr>
              <a:t>Attachments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Calibri"/>
              </a:rPr>
              <a:t>Paper Two topics focus on psychology in context, covering: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Calibri"/>
              </a:rPr>
              <a:t>Research Methods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Calibri"/>
              </a:rPr>
              <a:t>Approaches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Calibri"/>
              </a:rPr>
              <a:t>Biopsychology (Y13)</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The skills of application, analysis and evaluation are explicitly taught as part of the learning process. Once taught, Research Methods is embedded into each topic throughout the course. Formal structures to answering A level questions will be embedded as will literacy and use of psychological vocabulary. Students will be expected to demonstrate mathematical skills such as calculating fractions, percentages and decimals and being able to present data in a graphical format.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Calibri"/>
              </a:rPr>
              <a:t>The A level is 100% exam-based with students </a:t>
            </a:r>
            <a:r>
              <a:rPr kumimoji="0" lang="en-GB" sz="900" b="0" i="0" u="none" strike="noStrike" kern="1200" cap="none" spc="0" normalizeH="0" baseline="0" noProof="0" dirty="0" err="1">
                <a:ln>
                  <a:noFill/>
                </a:ln>
                <a:solidFill>
                  <a:prstClr val="black"/>
                </a:solidFill>
                <a:effectLst/>
                <a:uLnTx/>
                <a:uFillTx/>
                <a:latin typeface="Calibri" panose="020F0502020204030204"/>
                <a:ea typeface="+mn-ea"/>
                <a:cs typeface="Calibri"/>
              </a:rPr>
              <a:t>sitting</a:t>
            </a: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Calibri"/>
              </a:rPr>
              <a:t> three externally assessed papers at the end of Y13. Students are given 2 hours to complete each paper. Each section of the paper consists of a similar format: multiple choice, short answer and extended writing questions. Papers 1 &amp; 3 follow the same format – 24 marks per section, 4 sections. Paper 2 has 3 sections as research methods is worth twice the number of marks as a usual section (48 marks). Each paper is equally weighted (33% each) and worth 96 marks. . </a:t>
            </a:r>
          </a:p>
        </p:txBody>
      </p:sp>
      <p:sp>
        <p:nvSpPr>
          <p:cNvPr id="17" name="TextBox 16">
            <a:extLst>
              <a:ext uri="{FF2B5EF4-FFF2-40B4-BE49-F238E27FC236}">
                <a16:creationId xmlns:a16="http://schemas.microsoft.com/office/drawing/2014/main" id="{DA45324B-D4B7-4C16-9F7F-7F19E938E0DB}"/>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Y12 CURRICULUM OVERVIEW - PSYCHOLOGY</a:t>
            </a:r>
          </a:p>
        </p:txBody>
      </p:sp>
      <p:sp>
        <p:nvSpPr>
          <p:cNvPr id="11" name="TextBox 10">
            <a:extLst>
              <a:ext uri="{FF2B5EF4-FFF2-40B4-BE49-F238E27FC236}">
                <a16:creationId xmlns:a16="http://schemas.microsoft.com/office/drawing/2014/main" id="{FF69A88C-FEFB-4333-9F2B-7EA6D3D96551}"/>
              </a:ext>
            </a:extLst>
          </p:cNvPr>
          <p:cNvSpPr txBox="1"/>
          <p:nvPr/>
        </p:nvSpPr>
        <p:spPr>
          <a:xfrm>
            <a:off x="7006350" y="2198718"/>
            <a:ext cx="2471948" cy="3548988"/>
          </a:xfrm>
          <a:prstGeom prst="rect">
            <a:avLst/>
          </a:prstGeom>
          <a:ln/>
        </p:spPr>
        <p:style>
          <a:lnRef idx="2">
            <a:schemeClr val="accent6"/>
          </a:lnRef>
          <a:fillRef idx="1">
            <a:schemeClr val="lt1"/>
          </a:fillRef>
          <a:effectRef idx="0">
            <a:schemeClr val="accent6"/>
          </a:effectRef>
          <a:fontRef idx="minor">
            <a:schemeClr val="dk1"/>
          </a:fontRef>
        </p:style>
        <p:txBody>
          <a:bodyPr wrap="square" lIns="91440" tIns="45721" rIns="91440" bIns="45721"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Key Summative Assessments: </a:t>
            </a: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A minimum of 6 formal assessments over the school year; consisting of at least one mid-topic or end of topic assessment per topic</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1 X cumulative summer-term mock exam based on Y12 (paper one and two) topics.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Each assessment (including mock exams) followed by teacher feedback and student DIRT task(s).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Weekly homework based primarily on knowledge retrieval as well as some instances of flipped learning. </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Retrieval (do now) task at the start of each lesson, live marking and low stakes quizzing when needed. </a:t>
            </a:r>
          </a:p>
        </p:txBody>
      </p:sp>
      <p:sp>
        <p:nvSpPr>
          <p:cNvPr id="2" name="TextBox 1">
            <a:extLst>
              <a:ext uri="{FF2B5EF4-FFF2-40B4-BE49-F238E27FC236}">
                <a16:creationId xmlns:a16="http://schemas.microsoft.com/office/drawing/2014/main" id="{66057CE9-5469-4C7D-B860-ECC154FC7A7E}"/>
              </a:ext>
            </a:extLst>
          </p:cNvPr>
          <p:cNvSpPr txBox="1"/>
          <p:nvPr/>
        </p:nvSpPr>
        <p:spPr>
          <a:xfrm>
            <a:off x="9575512" y="2782327"/>
            <a:ext cx="2471947" cy="2354493"/>
          </a:xfrm>
          <a:prstGeom prst="rect">
            <a:avLst/>
          </a:prstGeom>
          <a:noFill/>
          <a:ln>
            <a:solidFill>
              <a:schemeClr val="accent6">
                <a:lumMod val="75000"/>
              </a:schemeClr>
            </a:solidFill>
          </a:ln>
        </p:spPr>
        <p:txBody>
          <a:bodyPr wrap="square" lIns="91440" tIns="45721" rIns="91440" bIns="45721"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Autumn Term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Approaches, Research Methods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solidFill>
                  <a:prstClr val="black"/>
                </a:solidFill>
                <a:latin typeface="Calibri" panose="020F0502020204030204"/>
                <a:ea typeface="+mn-lt"/>
                <a:cs typeface="Calibri" panose="020F0502020204030204"/>
              </a:rPr>
              <a:t>Memory</a:t>
            </a:r>
            <a:endParaRPr lang="en-GB" sz="105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Spring Term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1"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solidFill>
                  <a:prstClr val="black"/>
                </a:solidFill>
                <a:latin typeface="Calibri" panose="020F0502020204030204"/>
                <a:ea typeface="+mn-lt"/>
                <a:cs typeface="Calibri" panose="020F0502020204030204"/>
              </a:rPr>
              <a:t>Psychopathology</a:t>
            </a:r>
            <a:r>
              <a:rPr kumimoji="0" lang="en-GB" sz="105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 Attachments, Social Influence</a:t>
            </a:r>
            <a:endParaRPr lang="en-GB" sz="105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Summer Term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1"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Y1 Revision, Mock Exam Preparation</a:t>
            </a:r>
          </a:p>
          <a:p>
            <a:pPr>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Biopsychology</a:t>
            </a:r>
          </a:p>
        </p:txBody>
      </p:sp>
      <p:sp>
        <p:nvSpPr>
          <p:cNvPr id="6" name="Rectangle 5">
            <a:extLst>
              <a:ext uri="{FF2B5EF4-FFF2-40B4-BE49-F238E27FC236}">
                <a16:creationId xmlns:a16="http://schemas.microsoft.com/office/drawing/2014/main" id="{11B757BD-1D5D-7FFB-5EF1-17F30FDBDF7E}"/>
              </a:ext>
            </a:extLst>
          </p:cNvPr>
          <p:cNvSpPr/>
          <p:nvPr/>
        </p:nvSpPr>
        <p:spPr>
          <a:xfrm>
            <a:off x="707013" y="5810266"/>
            <a:ext cx="11340446" cy="923828"/>
          </a:xfrm>
          <a:prstGeom prst="rect">
            <a:avLst/>
          </a:prstGeom>
          <a:noFill/>
          <a:ln/>
        </p:spPr>
        <p:style>
          <a:lnRef idx="2">
            <a:schemeClr val="accent6"/>
          </a:lnRef>
          <a:fillRef idx="1">
            <a:schemeClr val="lt1"/>
          </a:fillRef>
          <a:effectRef idx="0">
            <a:schemeClr val="accent6"/>
          </a:effectRef>
          <a:fontRef idx="minor">
            <a:schemeClr val="dk1"/>
          </a:fontRef>
        </p:style>
        <p:txBody>
          <a:bodyPr lIns="91440" tIns="45721" rIns="91440" bIns="45721" rtlCol="0" anchor="ctr"/>
          <a:lstStyle/>
          <a:p>
            <a:pPr marL="97159" marR="210828" lvl="0" indent="0" algn="l" defTabSz="914400" rtl="0" eaLnBrk="0" fontAlgn="auto" latinLnBrk="0" hangingPunct="0">
              <a:lnSpc>
                <a:spcPct val="101000"/>
              </a:lnSpc>
              <a:spcBef>
                <a:spcPts val="0"/>
              </a:spcBef>
              <a:spcAft>
                <a:spcPts val="0"/>
              </a:spcAft>
              <a:buClrTx/>
              <a:buSzTx/>
              <a:buFontTx/>
              <a:buNone/>
              <a:tabLst/>
              <a:defRPr/>
            </a:pPr>
            <a:endParaRPr kumimoji="0" lang="en-GB" sz="9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97159" marR="210828" lvl="0" indent="0" algn="l" defTabSz="914400" rtl="0" eaLnBrk="0" fontAlgn="auto" latinLnBrk="0" hangingPunct="0">
              <a:lnSpc>
                <a:spcPct val="101000"/>
              </a:lnSpc>
              <a:spcBef>
                <a:spcPts val="0"/>
              </a:spcBef>
              <a:spcAft>
                <a:spcPts val="0"/>
              </a:spcAft>
              <a:buClrTx/>
              <a:buSzTx/>
              <a:buFontTx/>
              <a:buNone/>
              <a:tabLst/>
              <a:defRPr/>
            </a:pPr>
            <a:r>
              <a:rPr kumimoji="0" lang="en-GB" sz="900" b="1" i="0" u="none" strike="noStrike" kern="1200" cap="none" spc="0" normalizeH="0" baseline="0" noProof="0" dirty="0">
                <a:ln>
                  <a:noFill/>
                </a:ln>
                <a:solidFill>
                  <a:prstClr val="black"/>
                </a:solidFill>
                <a:effectLst/>
                <a:uLnTx/>
                <a:uFillTx/>
                <a:latin typeface="Calibri" panose="020F0502020204030204"/>
                <a:ea typeface="+mn-ea"/>
                <a:cs typeface="+mn-cs"/>
              </a:rPr>
              <a:t>Impact: </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97159" marR="210828" lvl="0" indent="0" algn="l" defTabSz="914400" rtl="0" eaLnBrk="1" fontAlgn="auto" latinLnBrk="0" hangingPunct="1">
              <a:lnSpc>
                <a:spcPct val="101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Students will feel challenged and excited by the psychology curriculum and have started to foster a lifelong interest in psychological issues. Students will obtain a comprehensive understanding of why people, think, behave and develop in the way they do. This will help students increase their self-confidence, make informed career decisions and develop better relationships. Topics covered in psychology will also allow students to manage their stress, improve their social skills and understand prejudice and discrimination. These skills are important in all areas of the academic, professional and personal lives of our students. Students</a:t>
            </a:r>
            <a:r>
              <a:rPr kumimoji="0" lang="en-GB" sz="900" b="0" i="0" u="none" strike="noStrike" kern="1200" cap="none" spc="-5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will</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feel challenged and will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have</a:t>
            </a:r>
            <a:r>
              <a:rPr kumimoji="0" lang="en-GB" sz="900" b="0" i="0" u="none" strike="noStrike" kern="1200" cap="none" spc="-5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increased</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understanding</a:t>
            </a:r>
            <a:r>
              <a:rPr kumimoji="0" lang="en-GB" sz="900" b="0" i="0" u="none" strike="noStrike" kern="1200" cap="none" spc="-2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and</a:t>
            </a:r>
            <a:r>
              <a:rPr kumimoji="0" lang="en-GB" sz="900" b="0" i="0" u="none" strike="noStrike" kern="1200" cap="none" spc="-4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confidence</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in</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 level psychology over the two-year course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and will</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be</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able</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to</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apply</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their new</a:t>
            </a:r>
            <a:r>
              <a:rPr kumimoji="0" lang="en-GB" sz="900" b="0" i="0" u="none" strike="noStrike" kern="1200" cap="none" spc="-41" normalizeH="0" baseline="0" noProof="0" dirty="0">
                <a:ln>
                  <a:noFill/>
                </a:ln>
                <a:solidFill>
                  <a:prstClr val="black"/>
                </a:solidFill>
                <a:effectLst/>
                <a:uLnTx/>
                <a:uFillTx/>
                <a:latin typeface="Calibri"/>
                <a:ea typeface="Times New Roman" panose="02020603050405020304" pitchFamily="18" charset="0"/>
                <a:cs typeface="Calibri"/>
              </a:rPr>
              <a:t> knowledge and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skills</a:t>
            </a:r>
            <a:r>
              <a:rPr kumimoji="0" lang="en-GB" sz="900" b="0" i="0" u="none" strike="noStrike" kern="1200" cap="none" spc="-5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to</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a:t>
            </a:r>
            <a:r>
              <a:rPr kumimoji="0" lang="en-GB" sz="900" b="0" i="0" u="none" strike="noStrike" kern="1200" cap="none" spc="-4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variety</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of</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new</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and</a:t>
            </a:r>
            <a:r>
              <a:rPr kumimoji="0" lang="en-GB" sz="900" b="0" i="0" u="none" strike="noStrike" kern="1200" cap="none" spc="-4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challenging</a:t>
            </a:r>
            <a:r>
              <a:rPr kumimoji="0" lang="en-GB" sz="900" b="0" i="0" u="none" strike="noStrike" kern="1200" cap="none" spc="-41" normalizeH="0" baseline="0" noProof="0" dirty="0">
                <a:ln>
                  <a:noFill/>
                </a:ln>
                <a:solidFill>
                  <a:prstClr val="black"/>
                </a:solidFill>
                <a:effectLst/>
                <a:uLnTx/>
                <a:uFillTx/>
                <a:latin typeface="Calibri"/>
                <a:ea typeface="Times New Roman" panose="02020603050405020304" pitchFamily="18" charset="0"/>
                <a:cs typeface="Calibri"/>
              </a:rPr>
              <a:t> psychological topics.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Students</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will</a:t>
            </a:r>
            <a:r>
              <a:rPr kumimoji="0" lang="en-GB" sz="900" b="0" i="0" u="none" strike="noStrike" kern="1200" cap="none" spc="20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know</a:t>
            </a:r>
            <a:r>
              <a:rPr kumimoji="0" lang="en-GB" sz="900" b="0" i="0" u="none" strike="noStrike" kern="1200" cap="none" spc="-5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more</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and</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remember</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more.</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They</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will</a:t>
            </a:r>
            <a:r>
              <a:rPr kumimoji="0" lang="en-GB" sz="900" b="0" i="0" u="none" strike="noStrike" kern="1200" cap="none" spc="-5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be</a:t>
            </a:r>
            <a:r>
              <a:rPr kumimoji="0" lang="en-GB" sz="900" b="0" i="0" u="none" strike="noStrike" kern="1200" cap="none" spc="201" normalizeH="0" baseline="0" noProof="0" dirty="0">
                <a:ln>
                  <a:noFill/>
                </a:ln>
                <a:solidFill>
                  <a:prstClr val="black"/>
                </a:solidFill>
                <a:effectLst/>
                <a:uLnTx/>
                <a:uFillTx/>
                <a:latin typeface="Calibri"/>
                <a:ea typeface="Times New Roman" panose="02020603050405020304" pitchFamily="18" charset="0"/>
                <a:cs typeface="Calibri"/>
              </a:rPr>
              <a:t> f</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amiliar</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with</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a:t>
            </a:r>
            <a:r>
              <a:rPr kumimoji="0" lang="en-GB" sz="900" b="0" i="0" u="none" strike="noStrike" kern="1200" cap="none" spc="-2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variety</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of</a:t>
            </a:r>
            <a:r>
              <a:rPr kumimoji="0" lang="en-GB" sz="900" b="0" i="0" u="none" strike="noStrike" kern="1200" cap="none" spc="-2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exam</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questions</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and</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be</a:t>
            </a:r>
            <a:r>
              <a:rPr kumimoji="0" lang="en-GB" sz="900" b="0" i="0" u="none" strike="noStrike" kern="1200" cap="none" spc="-1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suitably</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prepared to</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answer</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examination</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style</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questions. There</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will</a:t>
            </a:r>
            <a:r>
              <a:rPr kumimoji="0" lang="en-GB" sz="900" b="0" i="0" u="none" strike="noStrike" kern="1200" cap="none" spc="-4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be</a:t>
            </a:r>
            <a:r>
              <a:rPr kumimoji="0" lang="en-GB" sz="900" b="0" i="0" u="none" strike="noStrike" kern="1200" cap="none" spc="-1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increase</a:t>
            </a:r>
            <a:r>
              <a:rPr kumimoji="0" lang="en-GB" sz="900" b="0" i="0" u="none" strike="noStrike" kern="1200" cap="none" spc="-1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in</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attainment,</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evidenced in</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regular,</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formal</a:t>
            </a:r>
            <a:r>
              <a:rPr kumimoji="0" lang="en-GB" sz="900" b="0" i="0" u="none" strike="noStrike" kern="1200" cap="none" spc="-2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and</a:t>
            </a:r>
            <a:r>
              <a:rPr kumimoji="0" lang="en-GB" sz="900" b="0" i="0" u="none" strike="noStrike" kern="1200" cap="none" spc="20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interleaved assessments.</a:t>
            </a:r>
            <a:endPar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1" i="1" u="none" strike="noStrike" kern="1200" cap="none" spc="0" normalizeH="0" baseline="0" noProof="0" dirty="0">
              <a:ln>
                <a:noFill/>
              </a:ln>
              <a:solidFill>
                <a:prstClr val="black"/>
              </a:solidFill>
              <a:effectLst/>
              <a:uLnTx/>
              <a:uFillTx/>
              <a:latin typeface="Calibri" panose="020F0502020204030204"/>
              <a:ea typeface="+mn-ea"/>
              <a:cs typeface="Calibri"/>
            </a:endParaRPr>
          </a:p>
        </p:txBody>
      </p:sp>
    </p:spTree>
    <p:extLst>
      <p:ext uri="{BB962C8B-B14F-4D97-AF65-F5344CB8AC3E}">
        <p14:creationId xmlns:p14="http://schemas.microsoft.com/office/powerpoint/2010/main" val="639032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8">
            <a:extLst>
              <a:ext uri="{FF2B5EF4-FFF2-40B4-BE49-F238E27FC236}">
                <a16:creationId xmlns:a16="http://schemas.microsoft.com/office/drawing/2014/main" id="{22FA62F6-1AA7-4455-85BB-C962CDD65DC8}"/>
              </a:ext>
            </a:extLst>
          </p:cNvPr>
          <p:cNvGraphicFramePr>
            <a:graphicFrameLocks noGrp="1"/>
          </p:cNvGraphicFramePr>
          <p:nvPr>
            <p:extLst>
              <p:ext uri="{D42A27DB-BD31-4B8C-83A1-F6EECF244321}">
                <p14:modId xmlns:p14="http://schemas.microsoft.com/office/powerpoint/2010/main" val="2868423845"/>
              </p:ext>
            </p:extLst>
          </p:nvPr>
        </p:nvGraphicFramePr>
        <p:xfrm>
          <a:off x="763572" y="169685"/>
          <a:ext cx="11342703" cy="6619455"/>
        </p:xfrm>
        <a:graphic>
          <a:graphicData uri="http://schemas.openxmlformats.org/drawingml/2006/table">
            <a:tbl>
              <a:tblPr firstRow="1" bandRow="1">
                <a:tableStyleId>{5C22544A-7EE6-4342-B048-85BDC9FD1C3A}</a:tableStyleId>
              </a:tblPr>
              <a:tblGrid>
                <a:gridCol w="1227153">
                  <a:extLst>
                    <a:ext uri="{9D8B030D-6E8A-4147-A177-3AD203B41FA5}">
                      <a16:colId xmlns:a16="http://schemas.microsoft.com/office/drawing/2014/main" val="2570729362"/>
                    </a:ext>
                  </a:extLst>
                </a:gridCol>
                <a:gridCol w="1866900">
                  <a:extLst>
                    <a:ext uri="{9D8B030D-6E8A-4147-A177-3AD203B41FA5}">
                      <a16:colId xmlns:a16="http://schemas.microsoft.com/office/drawing/2014/main" val="2496229512"/>
                    </a:ext>
                  </a:extLst>
                </a:gridCol>
                <a:gridCol w="4046376">
                  <a:extLst>
                    <a:ext uri="{9D8B030D-6E8A-4147-A177-3AD203B41FA5}">
                      <a16:colId xmlns:a16="http://schemas.microsoft.com/office/drawing/2014/main" val="3248227997"/>
                    </a:ext>
                  </a:extLst>
                </a:gridCol>
                <a:gridCol w="2021057">
                  <a:extLst>
                    <a:ext uri="{9D8B030D-6E8A-4147-A177-3AD203B41FA5}">
                      <a16:colId xmlns:a16="http://schemas.microsoft.com/office/drawing/2014/main" val="1327779540"/>
                    </a:ext>
                  </a:extLst>
                </a:gridCol>
                <a:gridCol w="2181217">
                  <a:extLst>
                    <a:ext uri="{9D8B030D-6E8A-4147-A177-3AD203B41FA5}">
                      <a16:colId xmlns:a16="http://schemas.microsoft.com/office/drawing/2014/main" val="2446252255"/>
                    </a:ext>
                  </a:extLst>
                </a:gridCol>
              </a:tblGrid>
              <a:tr h="462493">
                <a:tc>
                  <a:txBody>
                    <a:bodyPr/>
                    <a:lstStyle/>
                    <a:p>
                      <a:pPr lvl="0" algn="ctr">
                        <a:buNone/>
                      </a:pPr>
                      <a:r>
                        <a:rPr lang="en-GB" sz="800" dirty="0">
                          <a:solidFill>
                            <a:schemeClr val="tx1"/>
                          </a:solidFill>
                        </a:rPr>
                        <a:t>Content/Units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Disciplinary Knowledge (Skills)</a:t>
                      </a:r>
                      <a:endParaRPr lang="en-US" sz="800" dirty="0"/>
                    </a:p>
                    <a:p>
                      <a:pPr marL="0" lvl="0" indent="0" algn="ctr">
                        <a:buNone/>
                      </a:pPr>
                      <a:r>
                        <a:rPr lang="en-GB" sz="600" b="0" i="0" u="none" strike="noStrike" noProof="0" dirty="0">
                          <a:solidFill>
                            <a:schemeClr val="tx1"/>
                          </a:solidFill>
                          <a:latin typeface="Calibri"/>
                        </a:rPr>
                        <a:t>This is the actions taken within a </a:t>
                      </a:r>
                      <a:endParaRPr lang="en-GB" sz="600" b="1" i="0" u="none" strike="noStrike" noProof="0" dirty="0">
                        <a:latin typeface="Calibri"/>
                      </a:endParaRPr>
                    </a:p>
                    <a:p>
                      <a:pPr marL="0" lvl="0" indent="0" algn="ctr">
                        <a:buNone/>
                      </a:pPr>
                      <a:r>
                        <a:rPr lang="en-GB" sz="600" b="0" i="0" u="none" strike="noStrike" noProof="0" dirty="0">
                          <a:solidFill>
                            <a:schemeClr val="tx1"/>
                          </a:solidFill>
                          <a:latin typeface="Calibri"/>
                        </a:rPr>
                        <a:t>topic to gain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substantive knowledge</a:t>
                      </a:r>
                      <a:endParaRPr lang="en-GB" sz="600" b="1" i="0" u="none" strike="noStrike" noProof="0" dirty="0">
                        <a:latin typeface="Calibri"/>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buNone/>
                      </a:pPr>
                      <a:r>
                        <a:rPr lang="en-GB" sz="800" b="1" i="0" u="none" strike="noStrike" noProof="0" dirty="0">
                          <a:solidFill>
                            <a:schemeClr val="tx1"/>
                          </a:solidFill>
                          <a:latin typeface="Calibri"/>
                        </a:rPr>
                        <a:t>Substantive Knowledge</a:t>
                      </a:r>
                      <a:endParaRPr lang="en-US" sz="800" b="1" i="0" u="none" strike="noStrike" noProof="0" dirty="0">
                        <a:latin typeface="Calibri"/>
                      </a:endParaRPr>
                    </a:p>
                    <a:p>
                      <a:pPr marL="0" lvl="0" indent="0" algn="ctr">
                        <a:buNone/>
                      </a:pPr>
                      <a:r>
                        <a:rPr lang="en-GB" sz="600" b="0" i="0" u="none" strike="noStrike" noProof="0" dirty="0">
                          <a:solidFill>
                            <a:schemeClr val="tx1"/>
                          </a:solidFill>
                          <a:latin typeface="Calibri"/>
                        </a:rPr>
                        <a:t>This is the specific, factual content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for the topic, which is connected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into a careful sequence of learning</a:t>
                      </a:r>
                      <a:endParaRPr lang="en-GB" sz="7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Prior Learning </a:t>
                      </a:r>
                      <a:endParaRPr lang="en-GB" sz="9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solidFill>
                            <a:schemeClr val="tx1"/>
                          </a:solidFill>
                        </a:rPr>
                        <a:t>Future learning (Y13)</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3068078"/>
                  </a:ext>
                </a:extLst>
              </a:tr>
              <a:tr h="5519747">
                <a:tc>
                  <a:txBody>
                    <a:bodyPr/>
                    <a:lstStyle/>
                    <a:p>
                      <a:pPr marL="171450" indent="-171450">
                        <a:buFont typeface="Arial" panose="020B0604020202020204" pitchFamily="34" charset="0"/>
                        <a:buChar char="•"/>
                      </a:pPr>
                      <a:r>
                        <a:rPr lang="en-GB" sz="800" dirty="0">
                          <a:solidFill>
                            <a:schemeClr val="tx1"/>
                          </a:solidFill>
                        </a:rPr>
                        <a:t>Research Methods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solidFill>
                            <a:schemeClr val="tx1"/>
                          </a:solidFill>
                        </a:rPr>
                        <a:t>Acquire knowledge and understanding of  psychological ideas, theories and procedures in a range of contexts </a:t>
                      </a:r>
                    </a:p>
                    <a:p>
                      <a:pPr marL="171450" indent="-171450">
                        <a:buFont typeface="Arial" panose="020B0604020202020204" pitchFamily="34" charset="0"/>
                        <a:buChar char="•"/>
                      </a:pPr>
                      <a:r>
                        <a:rPr lang="en-GB" sz="1000" dirty="0">
                          <a:solidFill>
                            <a:schemeClr val="tx1"/>
                          </a:solidFill>
                        </a:rPr>
                        <a:t>Understand, apply and evaluate psychological methodology and a range of research methods through active involvement in the research process</a:t>
                      </a:r>
                    </a:p>
                    <a:p>
                      <a:pPr marL="171450" indent="-171450">
                        <a:buFont typeface="Arial" panose="020B0604020202020204" pitchFamily="34" charset="0"/>
                        <a:buChar char="•"/>
                      </a:pPr>
                      <a:r>
                        <a:rPr lang="en-GB" sz="1000" dirty="0">
                          <a:solidFill>
                            <a:schemeClr val="tx1"/>
                          </a:solidFill>
                        </a:rPr>
                        <a:t>Apply psychological theories, concepts, evidence and research methods to a range of topic areas</a:t>
                      </a:r>
                    </a:p>
                    <a:p>
                      <a:pPr marL="171450" indent="-171450">
                        <a:buFont typeface="Arial" panose="020B0604020202020204" pitchFamily="34" charset="0"/>
                        <a:buChar char="•"/>
                      </a:pPr>
                      <a:r>
                        <a:rPr lang="en-GB" sz="1000" dirty="0">
                          <a:solidFill>
                            <a:schemeClr val="tx1"/>
                          </a:solidFill>
                        </a:rPr>
                        <a:t>Develop an understanding of the interrelationships between the core areas of psychology</a:t>
                      </a:r>
                    </a:p>
                    <a:p>
                      <a:pPr marL="171450" indent="-171450">
                        <a:buFont typeface="Arial" panose="020B0604020202020204" pitchFamily="34" charset="0"/>
                        <a:buChar char="•"/>
                      </a:pPr>
                      <a:r>
                        <a:rPr lang="en-GB" sz="1000" dirty="0">
                          <a:solidFill>
                            <a:schemeClr val="tx1"/>
                          </a:solidFill>
                        </a:rPr>
                        <a:t>Analyse and evaluate psychological ideas, processes and procedures in relation to the specified Paper 1 content</a:t>
                      </a:r>
                    </a:p>
                    <a:p>
                      <a:pPr marL="171450" indent="-171450">
                        <a:buFont typeface="Arial" panose="020B0604020202020204" pitchFamily="34" charset="0"/>
                        <a:buChar char="•"/>
                      </a:pPr>
                      <a:r>
                        <a:rPr lang="en-GB" sz="1000" dirty="0">
                          <a:solidFill>
                            <a:schemeClr val="tx1"/>
                          </a:solidFill>
                        </a:rPr>
                        <a:t>Demonstrate evaluation skills by making judgements and producing developments or refinements of psychological procedures</a:t>
                      </a:r>
                    </a:p>
                    <a:p>
                      <a:pPr marL="171450" indent="-171450">
                        <a:buFont typeface="Arial" panose="020B0604020202020204" pitchFamily="34" charset="0"/>
                        <a:buChar char="•"/>
                      </a:pPr>
                      <a:r>
                        <a:rPr lang="en-GB" sz="1000" dirty="0">
                          <a:solidFill>
                            <a:schemeClr val="tx1"/>
                          </a:solidFill>
                        </a:rPr>
                        <a:t>Analyse and evaluate psychological theories, concepts, evidence and research methods in order to:</a:t>
                      </a:r>
                    </a:p>
                    <a:p>
                      <a:pPr marL="628650" lvl="1" indent="-171450">
                        <a:buFont typeface="Arial" panose="020B0604020202020204" pitchFamily="34" charset="0"/>
                        <a:buChar char="•"/>
                      </a:pPr>
                      <a:r>
                        <a:rPr lang="en-GB" sz="1000" dirty="0">
                          <a:solidFill>
                            <a:schemeClr val="tx1"/>
                          </a:solidFill>
                        </a:rPr>
                        <a:t>Design research</a:t>
                      </a:r>
                    </a:p>
                    <a:p>
                      <a:pPr marL="628650" lvl="1" indent="-171450">
                        <a:buFont typeface="Arial" panose="020B0604020202020204" pitchFamily="34" charset="0"/>
                        <a:buChar char="•"/>
                      </a:pPr>
                      <a:r>
                        <a:rPr lang="en-GB" sz="1000" dirty="0">
                          <a:solidFill>
                            <a:schemeClr val="tx1"/>
                          </a:solidFill>
                        </a:rPr>
                        <a:t>Conduct research</a:t>
                      </a:r>
                    </a:p>
                    <a:p>
                      <a:pPr marL="628650" lvl="1" indent="-171450">
                        <a:buFont typeface="Arial" panose="020B0604020202020204" pitchFamily="34" charset="0"/>
                        <a:buChar char="•"/>
                      </a:pPr>
                      <a:r>
                        <a:rPr lang="en-GB" sz="1000" dirty="0">
                          <a:solidFill>
                            <a:schemeClr val="tx1"/>
                          </a:solidFill>
                        </a:rPr>
                        <a:t>Analyse and interpret data</a:t>
                      </a:r>
                    </a:p>
                    <a:p>
                      <a:pPr marL="457200" lvl="1" indent="0">
                        <a:buFont typeface="Arial" panose="020B0604020202020204" pitchFamily="34" charset="0"/>
                        <a:buNone/>
                      </a:pPr>
                      <a:endParaRPr lang="en-GB" sz="1000" dirty="0">
                        <a:solidFill>
                          <a:schemeClr val="tx1"/>
                        </a:solidFill>
                      </a:endParaRPr>
                    </a:p>
                    <a:p>
                      <a:endParaRPr lang="en-GB" sz="8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a:buFont typeface="Arial" panose="020B0604020202020204" pitchFamily="34" charset="0"/>
                        <a:buChar char="•"/>
                      </a:pPr>
                      <a:r>
                        <a:rPr lang="en-GB" sz="900" b="1" i="0" u="sng" kern="1200" dirty="0">
                          <a:solidFill>
                            <a:schemeClr val="dk1"/>
                          </a:solidFill>
                          <a:effectLst/>
                          <a:latin typeface="+mn-lt"/>
                          <a:ea typeface="+mn-ea"/>
                          <a:cs typeface="+mn-cs"/>
                        </a:rPr>
                        <a:t>Types of Research Methods</a:t>
                      </a: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Experimental method: </a:t>
                      </a:r>
                      <a:r>
                        <a:rPr lang="en-GB" sz="900" kern="1200" dirty="0">
                          <a:solidFill>
                            <a:schemeClr val="dk1"/>
                          </a:solidFill>
                          <a:latin typeface="+mn-lt"/>
                          <a:ea typeface="+mn-ea"/>
                          <a:cs typeface="+mn-cs"/>
                        </a:rPr>
                        <a:t>t</a:t>
                      </a:r>
                      <a:r>
                        <a:rPr lang="en-GB" sz="900" b="0" i="0" kern="1200" dirty="0">
                          <a:solidFill>
                            <a:schemeClr val="dk1"/>
                          </a:solidFill>
                          <a:effectLst/>
                          <a:latin typeface="+mn-lt"/>
                          <a:ea typeface="+mn-ea"/>
                          <a:cs typeface="+mn-cs"/>
                        </a:rPr>
                        <a:t>ypes of experiment; laboratory, field, natural and quasi</a:t>
                      </a:r>
                      <a:endParaRPr lang="en-GB" sz="900" kern="1200" dirty="0">
                        <a:solidFill>
                          <a:schemeClr val="dk1"/>
                        </a:solidFill>
                        <a:latin typeface="+mn-lt"/>
                        <a:ea typeface="+mn-ea"/>
                        <a:cs typeface="+mn-cs"/>
                      </a:endParaRP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Observational techniques: types of observation: naturalistic, controlled, covert, overt, participant and non-participant</a:t>
                      </a: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Self-report techniques: </a:t>
                      </a:r>
                      <a:r>
                        <a:rPr lang="en-GB" sz="900" kern="1200" dirty="0">
                          <a:solidFill>
                            <a:schemeClr val="dk1"/>
                          </a:solidFill>
                          <a:latin typeface="+mn-lt"/>
                          <a:ea typeface="+mn-ea"/>
                          <a:cs typeface="+mn-cs"/>
                        </a:rPr>
                        <a:t>q</a:t>
                      </a:r>
                      <a:r>
                        <a:rPr lang="en-GB" sz="900" b="0" i="0" kern="1200" dirty="0">
                          <a:solidFill>
                            <a:schemeClr val="dk1"/>
                          </a:solidFill>
                          <a:effectLst/>
                          <a:latin typeface="+mn-lt"/>
                          <a:ea typeface="+mn-ea"/>
                          <a:cs typeface="+mn-cs"/>
                        </a:rPr>
                        <a:t>uestionnaires; interviews, structured and unstructured</a:t>
                      </a:r>
                      <a:endParaRPr lang="en-GB" sz="900" kern="1200" dirty="0">
                        <a:solidFill>
                          <a:schemeClr val="dk1"/>
                        </a:solidFill>
                        <a:latin typeface="+mn-lt"/>
                        <a:ea typeface="+mn-ea"/>
                        <a:cs typeface="+mn-cs"/>
                      </a:endParaRP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Correlations: analysis of the relationship between co-variables</a:t>
                      </a:r>
                      <a:r>
                        <a:rPr lang="en-GB" sz="900" kern="1200" dirty="0">
                          <a:solidFill>
                            <a:schemeClr val="dk1"/>
                          </a:solidFill>
                          <a:latin typeface="+mn-lt"/>
                          <a:ea typeface="+mn-ea"/>
                          <a:cs typeface="+mn-cs"/>
                        </a:rPr>
                        <a:t>; t</a:t>
                      </a:r>
                      <a:r>
                        <a:rPr lang="en-GB" sz="900" b="0" i="0" kern="1200" dirty="0">
                          <a:solidFill>
                            <a:schemeClr val="dk1"/>
                          </a:solidFill>
                          <a:effectLst/>
                          <a:latin typeface="+mn-lt"/>
                          <a:ea typeface="+mn-ea"/>
                          <a:cs typeface="+mn-cs"/>
                        </a:rPr>
                        <a:t>he difference between correlations and experiments</a:t>
                      </a:r>
                    </a:p>
                    <a:p>
                      <a:pPr marL="171450" indent="-171450" algn="l">
                        <a:buFont typeface="Arial" panose="020B0604020202020204" pitchFamily="34" charset="0"/>
                        <a:buChar char="•"/>
                      </a:pPr>
                      <a:r>
                        <a:rPr lang="en-GB" sz="900" b="1" i="0" u="sng" kern="1200" dirty="0">
                          <a:solidFill>
                            <a:schemeClr val="dk1"/>
                          </a:solidFill>
                          <a:effectLst/>
                          <a:latin typeface="+mn-lt"/>
                          <a:ea typeface="+mn-ea"/>
                          <a:cs typeface="+mn-cs"/>
                        </a:rPr>
                        <a:t>Scientific processes</a:t>
                      </a: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Aims: stating aims, the difference between aims and hypotheses</a:t>
                      </a:r>
                      <a:endParaRPr lang="en-GB" sz="900" kern="1200" dirty="0">
                        <a:solidFill>
                          <a:schemeClr val="dk1"/>
                        </a:solidFill>
                        <a:latin typeface="+mn-lt"/>
                        <a:ea typeface="+mn-ea"/>
                        <a:cs typeface="+mn-cs"/>
                      </a:endParaRP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Hypotheses: directional and non-directional</a:t>
                      </a: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Variables: manipulation and control of variables, including independent, dependent, extraneous, confounding; operationalisation of variables</a:t>
                      </a:r>
                      <a:endParaRPr lang="en-GB" sz="900" kern="1200" dirty="0">
                        <a:solidFill>
                          <a:schemeClr val="dk1"/>
                        </a:solidFill>
                        <a:latin typeface="+mn-lt"/>
                        <a:ea typeface="+mn-ea"/>
                        <a:cs typeface="+mn-cs"/>
                      </a:endParaRP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Control: random allocation and counterbalancing, randomisation and standardisation</a:t>
                      </a:r>
                    </a:p>
                    <a:p>
                      <a:pPr marL="171450" indent="-171450">
                        <a:buFont typeface="Courier New" panose="02070309020205020404" pitchFamily="49" charset="0"/>
                        <a:buChar char="o"/>
                      </a:pPr>
                      <a:r>
                        <a:rPr lang="en-GB" sz="900" b="0" i="0" kern="1200" dirty="0">
                          <a:solidFill>
                            <a:schemeClr val="dk1"/>
                          </a:solidFill>
                          <a:effectLst/>
                          <a:latin typeface="+mn-lt"/>
                          <a:ea typeface="+mn-ea"/>
                          <a:cs typeface="+mn-cs"/>
                        </a:rPr>
                        <a:t>Demand characteristics and investigator effects</a:t>
                      </a:r>
                      <a:endParaRPr lang="en-GB" sz="900" kern="1200" dirty="0">
                        <a:solidFill>
                          <a:schemeClr val="dk1"/>
                        </a:solidFill>
                        <a:latin typeface="+mn-lt"/>
                        <a:ea typeface="+mn-ea"/>
                        <a:cs typeface="+mn-cs"/>
                      </a:endParaRP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Sampling: the difference between population and sample; sampling techniques including: random, systematic, stratified, opportunity and volunteer; implications of sampling techniques, including bias and generalisation</a:t>
                      </a: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Experimental designs: repeated measures, independent groups, matched pairs</a:t>
                      </a:r>
                      <a:endParaRPr lang="en-GB" sz="900" kern="1200" dirty="0">
                        <a:solidFill>
                          <a:schemeClr val="dk1"/>
                        </a:solidFill>
                        <a:latin typeface="+mn-lt"/>
                        <a:ea typeface="+mn-ea"/>
                        <a:cs typeface="+mn-cs"/>
                      </a:endParaRP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Observational design: behavioural categories; event sampling; time sampling</a:t>
                      </a:r>
                      <a:endParaRPr lang="en-GB" sz="900" kern="1200" dirty="0">
                        <a:solidFill>
                          <a:schemeClr val="dk1"/>
                        </a:solidFill>
                        <a:latin typeface="+mn-lt"/>
                        <a:ea typeface="+mn-ea"/>
                        <a:cs typeface="+mn-cs"/>
                      </a:endParaRP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Questionnaire construction, including use of open and closed questions; design of interviews</a:t>
                      </a:r>
                    </a:p>
                    <a:p>
                      <a:pPr marL="171450" indent="-171450">
                        <a:buFont typeface="Courier New" panose="02070309020205020404" pitchFamily="49" charset="0"/>
                        <a:buChar char="o"/>
                      </a:pPr>
                      <a:r>
                        <a:rPr lang="en-GB" sz="900" b="0" i="0" kern="1200" dirty="0">
                          <a:solidFill>
                            <a:schemeClr val="dk1"/>
                          </a:solidFill>
                          <a:effectLst/>
                          <a:latin typeface="+mn-lt"/>
                          <a:ea typeface="+mn-ea"/>
                          <a:cs typeface="+mn-cs"/>
                        </a:rPr>
                        <a:t>Pilot studies and the aims of piloting</a:t>
                      </a:r>
                      <a:endParaRPr lang="en-GB" sz="900" kern="1200" dirty="0">
                        <a:solidFill>
                          <a:schemeClr val="dk1"/>
                        </a:solidFill>
                        <a:latin typeface="+mn-lt"/>
                        <a:ea typeface="+mn-ea"/>
                        <a:cs typeface="+mn-cs"/>
                      </a:endParaRP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Ethics: including the role of the British Psychological Society’s code of ethics; ethical issues in the design and conduct of psychological studies; dealing with ethical issues in research</a:t>
                      </a:r>
                      <a:endParaRPr lang="en-GB" sz="900" kern="1200" dirty="0">
                        <a:solidFill>
                          <a:schemeClr val="dk1"/>
                        </a:solidFill>
                        <a:latin typeface="+mn-lt"/>
                        <a:ea typeface="+mn-ea"/>
                        <a:cs typeface="+mn-cs"/>
                      </a:endParaRP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The role of peer review in the scientific process</a:t>
                      </a:r>
                      <a:endParaRPr lang="en-GB" sz="900" kern="1200" dirty="0">
                        <a:solidFill>
                          <a:schemeClr val="dk1"/>
                        </a:solidFill>
                        <a:latin typeface="+mn-lt"/>
                        <a:ea typeface="+mn-ea"/>
                        <a:cs typeface="+mn-cs"/>
                      </a:endParaRP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The implications of psychological research for the economy</a:t>
                      </a:r>
                    </a:p>
                    <a:p>
                      <a:pPr marL="171450" indent="-171450" algn="l">
                        <a:buFont typeface="Arial" panose="020B0604020202020204" pitchFamily="34" charset="0"/>
                        <a:buChar char="•"/>
                      </a:pPr>
                      <a:r>
                        <a:rPr lang="en-GB" sz="900" b="1" i="0" u="sng" kern="1200" dirty="0">
                          <a:solidFill>
                            <a:schemeClr val="dk1"/>
                          </a:solidFill>
                          <a:effectLst/>
                          <a:latin typeface="+mn-lt"/>
                          <a:ea typeface="+mn-ea"/>
                          <a:cs typeface="+mn-cs"/>
                        </a:rPr>
                        <a:t>Data handling and analysis</a:t>
                      </a: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Quantitative and qualitative data; the distinction between qualitative and quantitative data collection techniques</a:t>
                      </a: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Primary and secondary data, including meta-analysis</a:t>
                      </a: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Descriptive statistics: measures of central tendency – mean, median, mode; calculation of mean, median and mode; measures of dispersion; range and standard deviation; calculation of range; calculation of percentages; positive, negative and zero correlations</a:t>
                      </a: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Presentation and display of quantitative data: graphs, tables, scattergrams, bar charts</a:t>
                      </a: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Distributions: normal and skewed distributions; characteristics of normal and skewed distributions</a:t>
                      </a:r>
                    </a:p>
                    <a:p>
                      <a:pPr marL="171450" indent="-171450" algn="l">
                        <a:buFont typeface="Courier New" panose="02070309020205020404" pitchFamily="49" charset="0"/>
                        <a:buChar char="o"/>
                      </a:pPr>
                      <a:r>
                        <a:rPr lang="en-GB" sz="900" b="0" i="0" kern="1200" dirty="0">
                          <a:solidFill>
                            <a:schemeClr val="dk1"/>
                          </a:solidFill>
                          <a:effectLst/>
                          <a:latin typeface="+mn-lt"/>
                          <a:ea typeface="+mn-ea"/>
                          <a:cs typeface="+mn-cs"/>
                        </a:rPr>
                        <a:t>Introduction to statistical testing - the sign test: when to use the sign test; calculation of the sign test</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solidFill>
                            <a:schemeClr val="tx1"/>
                          </a:solidFill>
                        </a:rPr>
                        <a:t>Core research methods knowledge, understanding and skills developed and embedded throughout the GCSE psychology curriculum</a:t>
                      </a:r>
                    </a:p>
                    <a:p>
                      <a:endParaRPr lang="en-GB" sz="1000" dirty="0">
                        <a:solidFill>
                          <a:schemeClr val="tx1"/>
                        </a:solidFill>
                      </a:endParaRPr>
                    </a:p>
                    <a:p>
                      <a:r>
                        <a:rPr lang="en-GB" sz="1000" dirty="0">
                          <a:solidFill>
                            <a:schemeClr val="tx1"/>
                          </a:solidFill>
                        </a:rPr>
                        <a:t>Literacy skills developed in English language – extended writing, writing to explain and argue.</a:t>
                      </a:r>
                    </a:p>
                    <a:p>
                      <a:endParaRPr lang="en-GB" sz="1000" dirty="0">
                        <a:solidFill>
                          <a:schemeClr val="tx1"/>
                        </a:solidFill>
                      </a:endParaRPr>
                    </a:p>
                    <a:p>
                      <a:r>
                        <a:rPr lang="en-GB" sz="1000" dirty="0">
                          <a:solidFill>
                            <a:schemeClr val="tx1"/>
                          </a:solidFill>
                        </a:rPr>
                        <a:t>Underlying numeracy skills developed in maths</a:t>
                      </a:r>
                    </a:p>
                    <a:p>
                      <a:endParaRPr lang="en-GB" sz="1000" dirty="0">
                        <a:solidFill>
                          <a:schemeClr val="tx1"/>
                        </a:solidFill>
                      </a:endParaRPr>
                    </a:p>
                    <a:p>
                      <a:r>
                        <a:rPr lang="en-GB" sz="1000" dirty="0">
                          <a:solidFill>
                            <a:schemeClr val="tx1"/>
                          </a:solidFill>
                        </a:rPr>
                        <a:t>Analysis and evaluation skills developed in humanities subjects including Geography, History and RE. </a:t>
                      </a:r>
                    </a:p>
                    <a:p>
                      <a:endParaRPr lang="en-GB" sz="1000" dirty="0">
                        <a:solidFill>
                          <a:schemeClr val="tx1"/>
                        </a:solidFill>
                      </a:endParaRPr>
                    </a:p>
                    <a:p>
                      <a:r>
                        <a:rPr lang="en-GB" sz="1000" dirty="0">
                          <a:solidFill>
                            <a:schemeClr val="tx1"/>
                          </a:solidFill>
                        </a:rPr>
                        <a:t>Underlying knowledge and understanding of SMSC issues developed through the PSHE curriculum.</a:t>
                      </a:r>
                    </a:p>
                    <a:p>
                      <a:endParaRPr lang="en-GB" sz="1000" dirty="0">
                        <a:solidFill>
                          <a:schemeClr val="tx1"/>
                        </a:solidFill>
                      </a:endParaRPr>
                    </a:p>
                    <a:p>
                      <a:r>
                        <a:rPr lang="en-GB" sz="1000" dirty="0">
                          <a:solidFill>
                            <a:schemeClr val="tx1"/>
                          </a:solidFill>
                        </a:rPr>
                        <a:t>Underlying scientific processes and biological knowledge developed and embedded in science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rPr>
                        <a:t>Develop and deepen knowledge and understanding of psychological theories and studies in order to apply them to more complex psychological units and in different contexts </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and deepen knowledge and  understanding of different topics in psychology such as Forensic Psychology, Schizophrenia and Gender.</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Be able to design, conduct and analyse their own research study to aid in their consolidation of research methods</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psychological vocabulary an apply it in a variety of contexts</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Master the skills of analysis and evaluation</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Show how psychological knowledge and ideas change over time and how these inform our understanding of behaviour</a:t>
                      </a:r>
                    </a:p>
                    <a:p>
                      <a:pPr marL="171450" indent="-171450">
                        <a:buFont typeface="Arial" panose="020B0604020202020204" pitchFamily="34" charset="0"/>
                        <a:buChar char="•"/>
                      </a:pPr>
                      <a:endParaRPr lang="en-GB" sz="1000" dirty="0">
                        <a:solidFill>
                          <a:srgbClr val="FF0000"/>
                        </a:solidFill>
                      </a:endParaRPr>
                    </a:p>
                    <a:p>
                      <a:pPr marL="171450" indent="-171450">
                        <a:buFont typeface="Arial" panose="020B0604020202020204" pitchFamily="34" charset="0"/>
                        <a:buChar char="•"/>
                      </a:pPr>
                      <a:endParaRPr lang="en-GB" sz="10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347901"/>
                  </a:ext>
                </a:extLst>
              </a:tr>
            </a:tbl>
          </a:graphicData>
        </a:graphic>
      </p:graphicFrame>
      <p:sp>
        <p:nvSpPr>
          <p:cNvPr id="3" name="TextBox 2">
            <a:extLst>
              <a:ext uri="{FF2B5EF4-FFF2-40B4-BE49-F238E27FC236}">
                <a16:creationId xmlns:a16="http://schemas.microsoft.com/office/drawing/2014/main" id="{84159ABE-E4A7-9650-2D0B-311934C60766}"/>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 YEAR 12 CURRICULUM OVERVIEW - PSYCHOLOGY</a:t>
            </a:r>
          </a:p>
        </p:txBody>
      </p:sp>
    </p:spTree>
    <p:extLst>
      <p:ext uri="{BB962C8B-B14F-4D97-AF65-F5344CB8AC3E}">
        <p14:creationId xmlns:p14="http://schemas.microsoft.com/office/powerpoint/2010/main" val="244406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8">
            <a:extLst>
              <a:ext uri="{FF2B5EF4-FFF2-40B4-BE49-F238E27FC236}">
                <a16:creationId xmlns:a16="http://schemas.microsoft.com/office/drawing/2014/main" id="{22FA62F6-1AA7-4455-85BB-C962CDD65DC8}"/>
              </a:ext>
            </a:extLst>
          </p:cNvPr>
          <p:cNvGraphicFramePr>
            <a:graphicFrameLocks noGrp="1"/>
          </p:cNvGraphicFramePr>
          <p:nvPr>
            <p:extLst>
              <p:ext uri="{D42A27DB-BD31-4B8C-83A1-F6EECF244321}">
                <p14:modId xmlns:p14="http://schemas.microsoft.com/office/powerpoint/2010/main" val="1507189739"/>
              </p:ext>
            </p:extLst>
          </p:nvPr>
        </p:nvGraphicFramePr>
        <p:xfrm>
          <a:off x="763572" y="169685"/>
          <a:ext cx="11342703" cy="6324604"/>
        </p:xfrm>
        <a:graphic>
          <a:graphicData uri="http://schemas.openxmlformats.org/drawingml/2006/table">
            <a:tbl>
              <a:tblPr firstRow="1" bandRow="1">
                <a:tableStyleId>{5C22544A-7EE6-4342-B048-85BDC9FD1C3A}</a:tableStyleId>
              </a:tblPr>
              <a:tblGrid>
                <a:gridCol w="1227153">
                  <a:extLst>
                    <a:ext uri="{9D8B030D-6E8A-4147-A177-3AD203B41FA5}">
                      <a16:colId xmlns:a16="http://schemas.microsoft.com/office/drawing/2014/main" val="2570729362"/>
                    </a:ext>
                  </a:extLst>
                </a:gridCol>
                <a:gridCol w="1866900">
                  <a:extLst>
                    <a:ext uri="{9D8B030D-6E8A-4147-A177-3AD203B41FA5}">
                      <a16:colId xmlns:a16="http://schemas.microsoft.com/office/drawing/2014/main" val="2496229512"/>
                    </a:ext>
                  </a:extLst>
                </a:gridCol>
                <a:gridCol w="4046376">
                  <a:extLst>
                    <a:ext uri="{9D8B030D-6E8A-4147-A177-3AD203B41FA5}">
                      <a16:colId xmlns:a16="http://schemas.microsoft.com/office/drawing/2014/main" val="3248227997"/>
                    </a:ext>
                  </a:extLst>
                </a:gridCol>
                <a:gridCol w="2021057">
                  <a:extLst>
                    <a:ext uri="{9D8B030D-6E8A-4147-A177-3AD203B41FA5}">
                      <a16:colId xmlns:a16="http://schemas.microsoft.com/office/drawing/2014/main" val="1327779540"/>
                    </a:ext>
                  </a:extLst>
                </a:gridCol>
                <a:gridCol w="2181217">
                  <a:extLst>
                    <a:ext uri="{9D8B030D-6E8A-4147-A177-3AD203B41FA5}">
                      <a16:colId xmlns:a16="http://schemas.microsoft.com/office/drawing/2014/main" val="2446252255"/>
                    </a:ext>
                  </a:extLst>
                </a:gridCol>
              </a:tblGrid>
              <a:tr h="384246">
                <a:tc>
                  <a:txBody>
                    <a:bodyPr/>
                    <a:lstStyle/>
                    <a:p>
                      <a:pPr lvl="0" algn="ctr">
                        <a:buNone/>
                      </a:pPr>
                      <a:r>
                        <a:rPr lang="en-GB" sz="800" dirty="0">
                          <a:solidFill>
                            <a:schemeClr val="tx1"/>
                          </a:solidFill>
                        </a:rPr>
                        <a:t>Content/Units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Disciplinary Knowledge (Skills)</a:t>
                      </a:r>
                      <a:endParaRPr lang="en-US" sz="800" dirty="0"/>
                    </a:p>
                    <a:p>
                      <a:pPr marL="0" lvl="0" indent="0" algn="ctr">
                        <a:buNone/>
                      </a:pPr>
                      <a:r>
                        <a:rPr lang="en-GB" sz="600" b="0" i="0" u="none" strike="noStrike" noProof="0" dirty="0">
                          <a:solidFill>
                            <a:schemeClr val="tx1"/>
                          </a:solidFill>
                          <a:latin typeface="Calibri"/>
                        </a:rPr>
                        <a:t>This is the actions taken within a </a:t>
                      </a:r>
                      <a:endParaRPr lang="en-GB" sz="600" b="1" i="0" u="none" strike="noStrike" noProof="0" dirty="0">
                        <a:latin typeface="Calibri"/>
                      </a:endParaRPr>
                    </a:p>
                    <a:p>
                      <a:pPr marL="0" lvl="0" indent="0" algn="ctr">
                        <a:buNone/>
                      </a:pPr>
                      <a:r>
                        <a:rPr lang="en-GB" sz="600" b="0" i="0" u="none" strike="noStrike" noProof="0" dirty="0">
                          <a:solidFill>
                            <a:schemeClr val="tx1"/>
                          </a:solidFill>
                          <a:latin typeface="Calibri"/>
                        </a:rPr>
                        <a:t>topic to gain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substantive knowledge</a:t>
                      </a:r>
                      <a:endParaRPr lang="en-GB" sz="600" b="1" i="0" u="none" strike="noStrike" noProof="0" dirty="0">
                        <a:latin typeface="Calibri"/>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buNone/>
                      </a:pPr>
                      <a:r>
                        <a:rPr lang="en-GB" sz="800" b="1" i="0" u="none" strike="noStrike" noProof="0" dirty="0">
                          <a:solidFill>
                            <a:schemeClr val="tx1"/>
                          </a:solidFill>
                          <a:latin typeface="Calibri"/>
                        </a:rPr>
                        <a:t>Substantive Knowledge</a:t>
                      </a:r>
                      <a:endParaRPr lang="en-US" sz="800" b="1" i="0" u="none" strike="noStrike" noProof="0" dirty="0">
                        <a:latin typeface="Calibri"/>
                      </a:endParaRPr>
                    </a:p>
                    <a:p>
                      <a:pPr marL="0" lvl="0" indent="0" algn="ctr">
                        <a:buNone/>
                      </a:pPr>
                      <a:r>
                        <a:rPr lang="en-GB" sz="600" b="0" i="0" u="none" strike="noStrike" noProof="0" dirty="0">
                          <a:solidFill>
                            <a:schemeClr val="tx1"/>
                          </a:solidFill>
                          <a:latin typeface="Calibri"/>
                        </a:rPr>
                        <a:t>This is the specific, factual content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for the topic, which is connected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into a careful sequence of learning</a:t>
                      </a:r>
                      <a:endParaRPr lang="en-GB" sz="7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Prior Learning </a:t>
                      </a:r>
                      <a:endParaRPr lang="en-GB" sz="9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solidFill>
                            <a:schemeClr val="tx1"/>
                          </a:solidFill>
                        </a:rPr>
                        <a:t>Future learning (Y13)</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3068078"/>
                  </a:ext>
                </a:extLst>
              </a:tr>
              <a:tr h="5519747">
                <a:tc>
                  <a:txBody>
                    <a:bodyPr/>
                    <a:lstStyle/>
                    <a:p>
                      <a:pPr marL="171450" indent="-171450">
                        <a:buFont typeface="Arial" panose="020B0604020202020204" pitchFamily="34" charset="0"/>
                        <a:buChar char="•"/>
                      </a:pPr>
                      <a:r>
                        <a:rPr lang="en-GB" sz="800" dirty="0">
                          <a:solidFill>
                            <a:schemeClr val="tx1"/>
                          </a:solidFill>
                        </a:rPr>
                        <a:t>Approaches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900" dirty="0">
                          <a:solidFill>
                            <a:schemeClr val="tx1"/>
                          </a:solidFill>
                        </a:rPr>
                        <a:t>Understand and explain the origins of psychology, leading to a deeper understanding of how psychology became a science</a:t>
                      </a:r>
                    </a:p>
                    <a:p>
                      <a:pPr marL="171450" indent="-171450">
                        <a:buFont typeface="Arial" panose="020B0604020202020204" pitchFamily="34" charset="0"/>
                        <a:buChar char="•"/>
                      </a:pPr>
                      <a:endParaRPr lang="en-GB" sz="900" dirty="0">
                        <a:solidFill>
                          <a:schemeClr val="tx1"/>
                        </a:solidFill>
                      </a:endParaRPr>
                    </a:p>
                    <a:p>
                      <a:pPr marL="171450" indent="-171450">
                        <a:buFont typeface="Arial" panose="020B0604020202020204" pitchFamily="34" charset="0"/>
                        <a:buChar char="•"/>
                      </a:pPr>
                      <a:r>
                        <a:rPr lang="en-GB" sz="900" dirty="0">
                          <a:solidFill>
                            <a:schemeClr val="tx1"/>
                          </a:solidFill>
                        </a:rPr>
                        <a:t>Acquire knowledge and understanding of  psychology ideas, theories and procedures in a range of contexts </a:t>
                      </a:r>
                    </a:p>
                    <a:p>
                      <a:pPr marL="171450" indent="-171450">
                        <a:buFont typeface="Arial" panose="020B0604020202020204" pitchFamily="34" charset="0"/>
                        <a:buChar char="•"/>
                      </a:pPr>
                      <a:endParaRPr lang="en-GB" sz="900" dirty="0">
                        <a:solidFill>
                          <a:schemeClr val="tx1"/>
                        </a:solidFill>
                      </a:endParaRPr>
                    </a:p>
                    <a:p>
                      <a:pPr marL="171450" indent="-171450">
                        <a:buFont typeface="Arial" panose="020B0604020202020204" pitchFamily="34" charset="0"/>
                        <a:buChar char="•"/>
                      </a:pPr>
                      <a:r>
                        <a:rPr lang="en-GB" sz="900" dirty="0">
                          <a:solidFill>
                            <a:schemeClr val="tx1"/>
                          </a:solidFill>
                        </a:rPr>
                        <a:t>Understand, apply and evaluate psychological methodology and a range of research methods to the Approaches topic</a:t>
                      </a:r>
                    </a:p>
                    <a:p>
                      <a:pPr marL="171450" indent="-171450">
                        <a:buFont typeface="Arial" panose="020B0604020202020204" pitchFamily="34" charset="0"/>
                        <a:buChar char="•"/>
                      </a:pPr>
                      <a:endParaRPr lang="en-GB" sz="900" dirty="0">
                        <a:solidFill>
                          <a:schemeClr val="tx1"/>
                        </a:solidFill>
                      </a:endParaRPr>
                    </a:p>
                    <a:p>
                      <a:pPr marL="171450" indent="-171450">
                        <a:buFont typeface="Arial" panose="020B0604020202020204" pitchFamily="34" charset="0"/>
                        <a:buChar char="•"/>
                      </a:pPr>
                      <a:r>
                        <a:rPr lang="en-GB" sz="900" dirty="0">
                          <a:solidFill>
                            <a:schemeClr val="tx1"/>
                          </a:solidFill>
                        </a:rPr>
                        <a:t>Apply psychological theories, concepts, real-life examples and psychological evidence to the topic of Approaches</a:t>
                      </a:r>
                    </a:p>
                    <a:p>
                      <a:pPr marL="171450" indent="-171450">
                        <a:buFont typeface="Arial" panose="020B0604020202020204" pitchFamily="34" charset="0"/>
                        <a:buChar char="•"/>
                      </a:pPr>
                      <a:endParaRPr lang="en-GB" sz="900" dirty="0">
                        <a:solidFill>
                          <a:schemeClr val="tx1"/>
                        </a:solidFill>
                      </a:endParaRPr>
                    </a:p>
                    <a:p>
                      <a:pPr marL="171450" indent="-171450">
                        <a:buFont typeface="Arial" panose="020B0604020202020204" pitchFamily="34" charset="0"/>
                        <a:buChar char="•"/>
                      </a:pPr>
                      <a:r>
                        <a:rPr lang="en-GB" sz="900" dirty="0">
                          <a:solidFill>
                            <a:schemeClr val="tx1"/>
                          </a:solidFill>
                        </a:rPr>
                        <a:t>Develop an understanding of how the studies in the topic of Approaches relate to the associated theory</a:t>
                      </a:r>
                    </a:p>
                    <a:p>
                      <a:pPr marL="171450" indent="-171450">
                        <a:buFont typeface="Arial" panose="020B0604020202020204" pitchFamily="34" charset="0"/>
                        <a:buChar char="•"/>
                      </a:pPr>
                      <a:endParaRPr lang="en-GB" sz="900" dirty="0">
                        <a:solidFill>
                          <a:schemeClr val="tx1"/>
                        </a:solidFill>
                      </a:endParaRPr>
                    </a:p>
                    <a:p>
                      <a:pPr marL="171450" indent="-171450">
                        <a:buFont typeface="Arial" panose="020B0604020202020204" pitchFamily="34" charset="0"/>
                        <a:buChar char="•"/>
                      </a:pPr>
                      <a:r>
                        <a:rPr lang="en-GB" sz="900" dirty="0">
                          <a:solidFill>
                            <a:schemeClr val="tx1"/>
                          </a:solidFill>
                        </a:rPr>
                        <a:t>Develop an understanding of the interrelationships between the core areas of psychology</a:t>
                      </a:r>
                    </a:p>
                    <a:p>
                      <a:pPr marL="171450" indent="-171450">
                        <a:buFont typeface="Arial" panose="020B0604020202020204" pitchFamily="34" charset="0"/>
                        <a:buChar char="•"/>
                      </a:pPr>
                      <a:endParaRPr lang="en-GB" sz="900" dirty="0">
                        <a:solidFill>
                          <a:schemeClr val="tx1"/>
                        </a:solidFill>
                      </a:endParaRPr>
                    </a:p>
                    <a:p>
                      <a:pPr marL="171450" indent="-171450">
                        <a:buFont typeface="Arial" panose="020B0604020202020204" pitchFamily="34" charset="0"/>
                        <a:buChar char="•"/>
                      </a:pPr>
                      <a:r>
                        <a:rPr lang="en-GB" sz="900" dirty="0">
                          <a:solidFill>
                            <a:schemeClr val="tx1"/>
                          </a:solidFill>
                        </a:rPr>
                        <a:t>Demonstrate the contribution of psychology to an understanding of individual, social and cultural diversity</a:t>
                      </a:r>
                    </a:p>
                    <a:p>
                      <a:pPr marL="171450" indent="-171450">
                        <a:buFont typeface="Arial" panose="020B0604020202020204" pitchFamily="34" charset="0"/>
                        <a:buChar char="•"/>
                      </a:pPr>
                      <a:endParaRPr lang="en-GB" sz="900" dirty="0">
                        <a:solidFill>
                          <a:schemeClr val="tx1"/>
                        </a:solidFill>
                      </a:endParaRPr>
                    </a:p>
                    <a:p>
                      <a:pPr marL="171450" indent="-171450">
                        <a:buFont typeface="Arial" panose="020B0604020202020204" pitchFamily="34" charset="0"/>
                        <a:buChar char="•"/>
                      </a:pPr>
                      <a:r>
                        <a:rPr lang="en-GB" sz="900" dirty="0">
                          <a:solidFill>
                            <a:schemeClr val="tx1"/>
                          </a:solidFill>
                        </a:rPr>
                        <a:t>Evaluate therapies and treatments including in terms of their appropriateness and effectiveness</a:t>
                      </a:r>
                    </a:p>
                    <a:p>
                      <a:pPr marL="171450" indent="-171450">
                        <a:buFont typeface="Arial" panose="020B0604020202020204" pitchFamily="34" charset="0"/>
                        <a:buChar char="•"/>
                      </a:pPr>
                      <a:endParaRPr lang="en-GB" sz="1000" dirty="0">
                        <a:solidFill>
                          <a:schemeClr val="tx1"/>
                        </a:solidFill>
                      </a:endParaRPr>
                    </a:p>
                    <a:p>
                      <a:pPr marL="457200" lvl="1" indent="0">
                        <a:buFont typeface="Arial" panose="020B0604020202020204" pitchFamily="34" charset="0"/>
                        <a:buNone/>
                      </a:pPr>
                      <a:endParaRPr lang="en-GB" sz="1000" dirty="0">
                        <a:solidFill>
                          <a:schemeClr val="tx1"/>
                        </a:solidFill>
                      </a:endParaRPr>
                    </a:p>
                    <a:p>
                      <a:endParaRPr lang="en-GB" sz="8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1" i="0" u="sng"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Origins of Psychology</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Wundt and introspection</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The emergence of Psychology as a science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1" i="0" u="sng"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Learning approaches</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Behaviourist approach, including classical conditioning and Pavlov’s research, operant conditioning, types of reinforcement and Skinner’s research; </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Social learning theory including imitation, identification, modelling, vicarious reinforcement, the role of mediational processes and Bandura’s research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1" i="0" u="sng"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Cognitive approach</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The study of internal mental processes</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The role of schema</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The use of theoretical and computer models to explain and make inferences about mental processes</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The emergence of cognitive neuroscience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1" i="0" u="sng"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Biological approach</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The influence of genes, biological structures and neurochemistry on behaviour</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Genotype and phenotype</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Genetic basis of behaviour</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Evolution and behaviour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sng"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Psychodynamic approach</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The role of the unconscious</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The structure of personality: id, ego and superego</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Defence mechanisms including repression, denial and displacement</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Psychosexual stages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1" i="0" u="sng"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Humanistic Psychology</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Free will</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Self-actualisation and Maslow’s hierarchy of needs</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Focus on the self, congruence, the role of conditions of worth</a:t>
                      </a: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GB" sz="1100" b="0" i="0" u="none"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The influence on counselling psychology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1" i="0" u="sng" strike="noStrike" kern="1200" cap="none" spc="0" normalizeH="0" baseline="0" noProof="0" dirty="0">
                          <a:ln>
                            <a:noFill/>
                          </a:ln>
                          <a:solidFill>
                            <a:schemeClr val="tx1"/>
                          </a:solidFill>
                          <a:effectLst/>
                          <a:uLnTx/>
                          <a:uFillTx/>
                          <a:latin typeface="Calibri" panose="020F0502020204030204" pitchFamily="34" charset="0"/>
                          <a:ea typeface="+mn-ea"/>
                          <a:cs typeface="Calibri" panose="020F0502020204030204" pitchFamily="34" charset="0"/>
                        </a:rPr>
                        <a:t>Comparison of approaches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dirty="0">
                        <a:solidFill>
                          <a:schemeClr val="tx1"/>
                        </a:solidFill>
                        <a:latin typeface="Calibri" panose="020F0502020204030204" pitchFamily="34" charset="0"/>
                        <a:cs typeface="Calibri" panose="020F0502020204030204" pitchFamily="34" charset="0"/>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rPr>
                        <a:t>Underlying knowledge and understanding of SMSC issues developed through the PSHE curriculum.</a:t>
                      </a:r>
                    </a:p>
                    <a:p>
                      <a:endParaRPr lang="en-GB" sz="1000" dirty="0">
                        <a:solidFill>
                          <a:schemeClr val="tx1"/>
                        </a:solidFill>
                      </a:endParaRPr>
                    </a:p>
                    <a:p>
                      <a:r>
                        <a:rPr lang="en-GB" sz="1000" dirty="0">
                          <a:solidFill>
                            <a:schemeClr val="tx1"/>
                          </a:solidFill>
                        </a:rPr>
                        <a:t>Literacy skills developed in English language – extended writing, writing to explain and argue.</a:t>
                      </a:r>
                    </a:p>
                    <a:p>
                      <a:endParaRPr lang="en-GB" sz="1000" dirty="0">
                        <a:solidFill>
                          <a:schemeClr val="tx1"/>
                        </a:solidFill>
                      </a:endParaRPr>
                    </a:p>
                    <a:p>
                      <a:r>
                        <a:rPr lang="en-GB" sz="1000" dirty="0">
                          <a:solidFill>
                            <a:schemeClr val="tx1"/>
                          </a:solidFill>
                        </a:rPr>
                        <a:t>Underlying numeracy skills developed in maths</a:t>
                      </a:r>
                    </a:p>
                    <a:p>
                      <a:endParaRPr lang="en-GB" sz="1000" dirty="0">
                        <a:solidFill>
                          <a:schemeClr val="tx1"/>
                        </a:solidFill>
                      </a:endParaRPr>
                    </a:p>
                    <a:p>
                      <a:r>
                        <a:rPr lang="en-GB" sz="1000" dirty="0">
                          <a:solidFill>
                            <a:schemeClr val="tx1"/>
                          </a:solidFill>
                        </a:rPr>
                        <a:t>Analysis and evaluation skills developed in humanities subjects including Geography, History and RE. </a:t>
                      </a:r>
                    </a:p>
                    <a:p>
                      <a:endParaRPr lang="en-GB" sz="1000" dirty="0">
                        <a:solidFill>
                          <a:schemeClr val="tx1"/>
                        </a:solidFill>
                      </a:endParaRPr>
                    </a:p>
                    <a:p>
                      <a:r>
                        <a:rPr lang="en-GB" sz="1000" dirty="0">
                          <a:solidFill>
                            <a:schemeClr val="tx1"/>
                          </a:solidFill>
                        </a:rPr>
                        <a:t>Underlying biological knowledge e.g. evolution, genotype and phenotype, developed and embedded in science </a:t>
                      </a:r>
                    </a:p>
                    <a:p>
                      <a:endParaRPr lang="en-GB" sz="1000" dirty="0">
                        <a:solidFill>
                          <a:schemeClr val="tx1"/>
                        </a:solidFill>
                      </a:endParaRPr>
                    </a:p>
                    <a:p>
                      <a:r>
                        <a:rPr lang="en-GB" sz="1000" dirty="0">
                          <a:solidFill>
                            <a:schemeClr val="tx1"/>
                          </a:solidFill>
                        </a:rPr>
                        <a:t>Awareness of what schema’s are and how they are linked to cognitive processes is delivered in the GCSE curriculum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rPr>
                        <a:t>Develop and deepen knowledge and understanding of psychological theories and studies in order to apply them to more complex psychological units and in different contexts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rPr>
                        <a:t>Apply knowledge of the psychological approaches to explanations of various behaviours/ ideas and concepts throughout psychology</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and deepen knowledge and  understanding of different topics in psychology such as Forensic Psychology, Schizophrenia and Gender.</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Be able to design, conduct and analyse their own research study to aid in their consolidation of research methods</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psychological vocabulary an apply it in a variety of contexts</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Master the skills of analysis and evaluation</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Show how psychological knowledge and ideas change over time and how these inform our understanding of behaviour</a:t>
                      </a:r>
                    </a:p>
                    <a:p>
                      <a:pPr marL="171450" indent="-171450">
                        <a:buFont typeface="Arial" panose="020B0604020202020204" pitchFamily="34" charset="0"/>
                        <a:buChar char="•"/>
                      </a:pPr>
                      <a:endParaRPr lang="en-GB" sz="10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347901"/>
                  </a:ext>
                </a:extLst>
              </a:tr>
            </a:tbl>
          </a:graphicData>
        </a:graphic>
      </p:graphicFrame>
      <p:sp>
        <p:nvSpPr>
          <p:cNvPr id="4" name="TextBox 3">
            <a:extLst>
              <a:ext uri="{FF2B5EF4-FFF2-40B4-BE49-F238E27FC236}">
                <a16:creationId xmlns:a16="http://schemas.microsoft.com/office/drawing/2014/main" id="{CB185927-E7CF-5365-415A-9BDDB9B518E5}"/>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 YEAR 12 CURRICULUM OVERVIEW - PSYCHOLOGY</a:t>
            </a:r>
          </a:p>
        </p:txBody>
      </p:sp>
    </p:spTree>
    <p:extLst>
      <p:ext uri="{BB962C8B-B14F-4D97-AF65-F5344CB8AC3E}">
        <p14:creationId xmlns:p14="http://schemas.microsoft.com/office/powerpoint/2010/main" val="2504770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8">
            <a:extLst>
              <a:ext uri="{FF2B5EF4-FFF2-40B4-BE49-F238E27FC236}">
                <a16:creationId xmlns:a16="http://schemas.microsoft.com/office/drawing/2014/main" id="{22FA62F6-1AA7-4455-85BB-C962CDD65DC8}"/>
              </a:ext>
            </a:extLst>
          </p:cNvPr>
          <p:cNvGraphicFramePr>
            <a:graphicFrameLocks noGrp="1"/>
          </p:cNvGraphicFramePr>
          <p:nvPr/>
        </p:nvGraphicFramePr>
        <p:xfrm>
          <a:off x="763572" y="289463"/>
          <a:ext cx="11342703" cy="6431284"/>
        </p:xfrm>
        <a:graphic>
          <a:graphicData uri="http://schemas.openxmlformats.org/drawingml/2006/table">
            <a:tbl>
              <a:tblPr firstRow="1" bandRow="1">
                <a:tableStyleId>{5C22544A-7EE6-4342-B048-85BDC9FD1C3A}</a:tableStyleId>
              </a:tblPr>
              <a:tblGrid>
                <a:gridCol w="1227153">
                  <a:extLst>
                    <a:ext uri="{9D8B030D-6E8A-4147-A177-3AD203B41FA5}">
                      <a16:colId xmlns:a16="http://schemas.microsoft.com/office/drawing/2014/main" val="2570729362"/>
                    </a:ext>
                  </a:extLst>
                </a:gridCol>
                <a:gridCol w="1866900">
                  <a:extLst>
                    <a:ext uri="{9D8B030D-6E8A-4147-A177-3AD203B41FA5}">
                      <a16:colId xmlns:a16="http://schemas.microsoft.com/office/drawing/2014/main" val="2496229512"/>
                    </a:ext>
                  </a:extLst>
                </a:gridCol>
                <a:gridCol w="4046376">
                  <a:extLst>
                    <a:ext uri="{9D8B030D-6E8A-4147-A177-3AD203B41FA5}">
                      <a16:colId xmlns:a16="http://schemas.microsoft.com/office/drawing/2014/main" val="3248227997"/>
                    </a:ext>
                  </a:extLst>
                </a:gridCol>
                <a:gridCol w="2021057">
                  <a:extLst>
                    <a:ext uri="{9D8B030D-6E8A-4147-A177-3AD203B41FA5}">
                      <a16:colId xmlns:a16="http://schemas.microsoft.com/office/drawing/2014/main" val="1327779540"/>
                    </a:ext>
                  </a:extLst>
                </a:gridCol>
                <a:gridCol w="2181217">
                  <a:extLst>
                    <a:ext uri="{9D8B030D-6E8A-4147-A177-3AD203B41FA5}">
                      <a16:colId xmlns:a16="http://schemas.microsoft.com/office/drawing/2014/main" val="2446252255"/>
                    </a:ext>
                  </a:extLst>
                </a:gridCol>
              </a:tblGrid>
              <a:tr h="384246">
                <a:tc>
                  <a:txBody>
                    <a:bodyPr/>
                    <a:lstStyle/>
                    <a:p>
                      <a:pPr lvl="0" algn="ctr">
                        <a:buNone/>
                      </a:pPr>
                      <a:r>
                        <a:rPr lang="en-GB" sz="800" dirty="0">
                          <a:solidFill>
                            <a:schemeClr val="tx1"/>
                          </a:solidFill>
                        </a:rPr>
                        <a:t>Content/Units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Disciplinary Knowledge (Skills)</a:t>
                      </a:r>
                      <a:endParaRPr lang="en-US" sz="800" dirty="0"/>
                    </a:p>
                    <a:p>
                      <a:pPr marL="0" lvl="0" indent="0" algn="ctr">
                        <a:buNone/>
                      </a:pPr>
                      <a:r>
                        <a:rPr lang="en-GB" sz="600" b="0" i="0" u="none" strike="noStrike" noProof="0" dirty="0">
                          <a:solidFill>
                            <a:schemeClr val="tx1"/>
                          </a:solidFill>
                          <a:latin typeface="Calibri"/>
                        </a:rPr>
                        <a:t>This is the actions taken within a </a:t>
                      </a:r>
                      <a:endParaRPr lang="en-GB" sz="600" b="1" i="0" u="none" strike="noStrike" noProof="0" dirty="0">
                        <a:latin typeface="Calibri"/>
                      </a:endParaRPr>
                    </a:p>
                    <a:p>
                      <a:pPr marL="0" lvl="0" indent="0" algn="ctr">
                        <a:buNone/>
                      </a:pPr>
                      <a:r>
                        <a:rPr lang="en-GB" sz="600" b="0" i="0" u="none" strike="noStrike" noProof="0" dirty="0">
                          <a:solidFill>
                            <a:schemeClr val="tx1"/>
                          </a:solidFill>
                          <a:latin typeface="Calibri"/>
                        </a:rPr>
                        <a:t>topic to gain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substantive knowledge</a:t>
                      </a:r>
                      <a:endParaRPr lang="en-GB" sz="600" b="1" i="0" u="none" strike="noStrike" noProof="0" dirty="0">
                        <a:latin typeface="Calibri"/>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buNone/>
                      </a:pPr>
                      <a:r>
                        <a:rPr lang="en-GB" sz="800" b="1" i="0" u="none" strike="noStrike" noProof="0" dirty="0">
                          <a:solidFill>
                            <a:schemeClr val="tx1"/>
                          </a:solidFill>
                          <a:latin typeface="Calibri"/>
                        </a:rPr>
                        <a:t>Substantive Knowledge</a:t>
                      </a:r>
                      <a:endParaRPr lang="en-US" sz="800" b="1" i="0" u="none" strike="noStrike" noProof="0" dirty="0">
                        <a:solidFill>
                          <a:schemeClr val="tx1"/>
                        </a:solidFill>
                        <a:latin typeface="Calibri"/>
                      </a:endParaRPr>
                    </a:p>
                    <a:p>
                      <a:pPr marL="0" lvl="0" indent="0" algn="ctr">
                        <a:buNone/>
                      </a:pPr>
                      <a:r>
                        <a:rPr lang="en-GB" sz="600" b="0" i="0" u="none" strike="noStrike" noProof="0" dirty="0">
                          <a:solidFill>
                            <a:schemeClr val="tx1"/>
                          </a:solidFill>
                          <a:latin typeface="Calibri"/>
                        </a:rPr>
                        <a:t>This is the specific, factual content </a:t>
                      </a:r>
                      <a:r>
                        <a:rPr lang="en-GB" sz="600" b="1" i="0" u="none" strike="noStrike" noProof="0" dirty="0">
                          <a:solidFill>
                            <a:schemeClr val="tx1"/>
                          </a:solidFill>
                          <a:latin typeface="Calibri"/>
                        </a:rPr>
                        <a:t> </a:t>
                      </a:r>
                      <a:r>
                        <a:rPr lang="en-GB" sz="600" b="0" i="0" u="none" strike="noStrike" noProof="0" dirty="0">
                          <a:solidFill>
                            <a:schemeClr val="tx1"/>
                          </a:solidFill>
                          <a:latin typeface="Calibri"/>
                        </a:rPr>
                        <a:t>for the topic, which is connected </a:t>
                      </a:r>
                      <a:r>
                        <a:rPr lang="en-GB" sz="600" b="1" i="0" u="none" strike="noStrike" noProof="0" dirty="0">
                          <a:solidFill>
                            <a:schemeClr val="tx1"/>
                          </a:solidFill>
                          <a:latin typeface="Calibri"/>
                        </a:rPr>
                        <a:t> </a:t>
                      </a:r>
                      <a:r>
                        <a:rPr lang="en-GB" sz="600" b="0" i="0" u="none" strike="noStrike" noProof="0" dirty="0">
                          <a:solidFill>
                            <a:schemeClr val="tx1"/>
                          </a:solidFill>
                          <a:latin typeface="Calibri"/>
                        </a:rPr>
                        <a:t>into a careful sequence of learning</a:t>
                      </a:r>
                      <a:endParaRPr lang="en-GB" sz="7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Prior Learning </a:t>
                      </a:r>
                      <a:endParaRPr lang="en-GB" sz="9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solidFill>
                            <a:schemeClr val="tx1"/>
                          </a:solidFill>
                        </a:rPr>
                        <a:t>Future learning (Y13)</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3068078"/>
                  </a:ext>
                </a:extLst>
              </a:tr>
              <a:tr h="5519747">
                <a:tc>
                  <a:txBody>
                    <a:bodyPr/>
                    <a:lstStyle/>
                    <a:p>
                      <a:pPr marL="171450" indent="-171450">
                        <a:buFont typeface="Arial" panose="020B0604020202020204" pitchFamily="34" charset="0"/>
                        <a:buChar char="•"/>
                      </a:pPr>
                      <a:r>
                        <a:rPr lang="en-GB" sz="800" dirty="0">
                          <a:solidFill>
                            <a:schemeClr val="tx1"/>
                          </a:solidFill>
                        </a:rPr>
                        <a:t>Psychopathology</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solidFill>
                            <a:schemeClr val="tx1"/>
                          </a:solidFill>
                        </a:rPr>
                        <a:t>Acquire knowledge and understanding of  psychology ideas, theories and procedures in a range of contexts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Understand, apply and evaluate psychological methodology and a range of research methods to the Psychopathology topic</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Apply psychological theories, concepts, evidence and research methods to the topic area of Psychopathology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 understanding of how the studies in the topic Psychopathology relate to the associated theory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 understanding of the interrelationships between the core areas of psychology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Demonstrate the contribution of psychology to an understanding of individual, social and cultural diversity</a:t>
                      </a:r>
                    </a:p>
                    <a:p>
                      <a:pPr marL="457200" lvl="1" indent="0">
                        <a:buFont typeface="Arial" panose="020B0604020202020204" pitchFamily="34" charset="0"/>
                        <a:buNone/>
                      </a:pPr>
                      <a:endParaRPr lang="en-GB" sz="10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Evaluate therapies and treatments including in terms of their appropriateness and effectiveness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a:buFont typeface="Arial" panose="020B0604020202020204" pitchFamily="34" charset="0"/>
                        <a:buChar char="•"/>
                      </a:pPr>
                      <a:r>
                        <a:rPr lang="en-GB" sz="1050" b="1" i="0" u="sng" dirty="0">
                          <a:solidFill>
                            <a:schemeClr val="tx1"/>
                          </a:solidFill>
                          <a:effectLst/>
                          <a:latin typeface="Calibri" panose="020F0502020204030204" pitchFamily="34" charset="0"/>
                          <a:cs typeface="Calibri" panose="020F0502020204030204" pitchFamily="34" charset="0"/>
                        </a:rPr>
                        <a:t>Definitions of abnormality</a:t>
                      </a:r>
                    </a:p>
                    <a:p>
                      <a:pPr marL="285750" indent="-285750" algn="l">
                        <a:buFont typeface="Courier New" panose="02070309020205020404" pitchFamily="49" charset="0"/>
                        <a:buChar char="o"/>
                      </a:pPr>
                      <a:r>
                        <a:rPr lang="en-GB" sz="1050" b="0" i="0" dirty="0">
                          <a:solidFill>
                            <a:schemeClr val="tx1"/>
                          </a:solidFill>
                          <a:effectLst/>
                          <a:latin typeface="Calibri" panose="020F0502020204030204" pitchFamily="34" charset="0"/>
                          <a:cs typeface="Calibri" panose="020F0502020204030204" pitchFamily="34" charset="0"/>
                        </a:rPr>
                        <a:t>Deviation from social norms </a:t>
                      </a:r>
                    </a:p>
                    <a:p>
                      <a:pPr marL="285750" indent="-285750" algn="l">
                        <a:buFont typeface="Courier New" panose="02070309020205020404" pitchFamily="49" charset="0"/>
                        <a:buChar char="o"/>
                      </a:pPr>
                      <a:r>
                        <a:rPr lang="en-GB" sz="1050" dirty="0">
                          <a:solidFill>
                            <a:schemeClr val="tx1"/>
                          </a:solidFill>
                          <a:latin typeface="Calibri" panose="020F0502020204030204" pitchFamily="34" charset="0"/>
                          <a:cs typeface="Calibri" panose="020F0502020204030204" pitchFamily="34" charset="0"/>
                        </a:rPr>
                        <a:t>F</a:t>
                      </a:r>
                      <a:r>
                        <a:rPr lang="en-GB" sz="1050" b="0" i="0" dirty="0">
                          <a:solidFill>
                            <a:schemeClr val="tx1"/>
                          </a:solidFill>
                          <a:effectLst/>
                          <a:latin typeface="Calibri" panose="020F0502020204030204" pitchFamily="34" charset="0"/>
                          <a:cs typeface="Calibri" panose="020F0502020204030204" pitchFamily="34" charset="0"/>
                        </a:rPr>
                        <a:t>ailure to function adequately</a:t>
                      </a:r>
                    </a:p>
                    <a:p>
                      <a:pPr marL="285750" indent="-285750" algn="l">
                        <a:buFont typeface="Courier New" panose="02070309020205020404" pitchFamily="49" charset="0"/>
                        <a:buChar char="o"/>
                      </a:pPr>
                      <a:r>
                        <a:rPr lang="en-GB" sz="1050" b="0" i="0" dirty="0">
                          <a:solidFill>
                            <a:schemeClr val="tx1"/>
                          </a:solidFill>
                          <a:effectLst/>
                          <a:latin typeface="Calibri" panose="020F0502020204030204" pitchFamily="34" charset="0"/>
                          <a:cs typeface="Calibri" panose="020F0502020204030204" pitchFamily="34" charset="0"/>
                        </a:rPr>
                        <a:t>Statistical infrequency deviation from ideal mental health</a:t>
                      </a:r>
                    </a:p>
                    <a:p>
                      <a:pPr algn="l"/>
                      <a:endParaRPr lang="en-GB" sz="1050" dirty="0">
                        <a:solidFill>
                          <a:schemeClr val="tx1"/>
                        </a:solidFill>
                        <a:latin typeface="Calibri" panose="020F0502020204030204" pitchFamily="34" charset="0"/>
                        <a:cs typeface="Calibri" panose="020F0502020204030204" pitchFamily="34" charset="0"/>
                      </a:endParaRPr>
                    </a:p>
                    <a:p>
                      <a:pPr marL="285750" indent="-285750" algn="l">
                        <a:buFont typeface="Arial" panose="020B0604020202020204" pitchFamily="34" charset="0"/>
                        <a:buChar char="•"/>
                      </a:pPr>
                      <a:r>
                        <a:rPr lang="en-GB" sz="1050" b="1" i="0" u="sng" dirty="0">
                          <a:solidFill>
                            <a:schemeClr val="tx1"/>
                          </a:solidFill>
                          <a:effectLst/>
                          <a:latin typeface="Calibri" panose="020F0502020204030204" pitchFamily="34" charset="0"/>
                          <a:cs typeface="Calibri" panose="020F0502020204030204" pitchFamily="34" charset="0"/>
                        </a:rPr>
                        <a:t>Characteristics of abnormality</a:t>
                      </a:r>
                    </a:p>
                    <a:p>
                      <a:pPr marL="285750" indent="-285750" algn="l">
                        <a:buFont typeface="Courier New" panose="02070309020205020404" pitchFamily="49" charset="0"/>
                        <a:buChar char="o"/>
                      </a:pPr>
                      <a:r>
                        <a:rPr lang="en-GB" sz="1050" b="0" i="0" dirty="0">
                          <a:solidFill>
                            <a:schemeClr val="tx1"/>
                          </a:solidFill>
                          <a:effectLst/>
                          <a:latin typeface="Calibri" panose="020F0502020204030204" pitchFamily="34" charset="0"/>
                          <a:cs typeface="Calibri" panose="020F0502020204030204" pitchFamily="34" charset="0"/>
                        </a:rPr>
                        <a:t>The behavioural, emotional and cognitive characteristics of phobias</a:t>
                      </a:r>
                    </a:p>
                    <a:p>
                      <a:pPr marL="285750" indent="-285750" algn="l">
                        <a:buFont typeface="Courier New" panose="02070309020205020404" pitchFamily="49" charset="0"/>
                        <a:buChar char="o"/>
                      </a:pPr>
                      <a:r>
                        <a:rPr lang="en-GB" sz="1050" dirty="0">
                          <a:solidFill>
                            <a:schemeClr val="tx1"/>
                          </a:solidFill>
                          <a:latin typeface="Calibri" panose="020F0502020204030204" pitchFamily="34" charset="0"/>
                          <a:cs typeface="Calibri" panose="020F0502020204030204" pitchFamily="34" charset="0"/>
                        </a:rPr>
                        <a:t>The behavioural, emotional and cognitive characteristics of </a:t>
                      </a:r>
                      <a:r>
                        <a:rPr lang="en-GB" sz="1050" b="0" i="0" dirty="0">
                          <a:solidFill>
                            <a:schemeClr val="tx1"/>
                          </a:solidFill>
                          <a:effectLst/>
                          <a:latin typeface="Calibri" panose="020F0502020204030204" pitchFamily="34" charset="0"/>
                          <a:cs typeface="Calibri" panose="020F0502020204030204" pitchFamily="34" charset="0"/>
                        </a:rPr>
                        <a:t>depression</a:t>
                      </a:r>
                    </a:p>
                    <a:p>
                      <a:pPr marL="285750" indent="-285750" algn="l">
                        <a:buFont typeface="Courier New" panose="02070309020205020404" pitchFamily="49" charset="0"/>
                        <a:buChar char="o"/>
                      </a:pPr>
                      <a:r>
                        <a:rPr lang="en-GB" sz="1050" dirty="0">
                          <a:solidFill>
                            <a:schemeClr val="tx1"/>
                          </a:solidFill>
                          <a:latin typeface="Calibri" panose="020F0502020204030204" pitchFamily="34" charset="0"/>
                          <a:cs typeface="Calibri" panose="020F0502020204030204" pitchFamily="34" charset="0"/>
                        </a:rPr>
                        <a:t>The behavioural, emotional and cognitive characteristics of </a:t>
                      </a:r>
                      <a:r>
                        <a:rPr lang="en-GB" sz="1050" b="0" i="0" dirty="0">
                          <a:solidFill>
                            <a:schemeClr val="tx1"/>
                          </a:solidFill>
                          <a:effectLst/>
                          <a:latin typeface="Calibri" panose="020F0502020204030204" pitchFamily="34" charset="0"/>
                          <a:cs typeface="Calibri" panose="020F0502020204030204" pitchFamily="34" charset="0"/>
                        </a:rPr>
                        <a:t>obsessive-compulsive disorder (OCD)</a:t>
                      </a:r>
                    </a:p>
                    <a:p>
                      <a:pPr algn="l"/>
                      <a:endParaRPr lang="en-GB" sz="1050" dirty="0">
                        <a:solidFill>
                          <a:schemeClr val="tx1"/>
                        </a:solidFill>
                        <a:latin typeface="Calibri" panose="020F0502020204030204" pitchFamily="34" charset="0"/>
                        <a:cs typeface="Calibri" panose="020F0502020204030204" pitchFamily="34" charset="0"/>
                      </a:endParaRPr>
                    </a:p>
                    <a:p>
                      <a:pPr marL="285750" indent="-285750" algn="l">
                        <a:buFont typeface="Arial" panose="020B0604020202020204" pitchFamily="34" charset="0"/>
                        <a:buChar char="•"/>
                      </a:pPr>
                      <a:r>
                        <a:rPr lang="en-GB" sz="1050" b="1" i="0" u="sng" dirty="0">
                          <a:solidFill>
                            <a:schemeClr val="tx1"/>
                          </a:solidFill>
                          <a:effectLst/>
                          <a:latin typeface="Calibri" panose="020F0502020204030204" pitchFamily="34" charset="0"/>
                          <a:cs typeface="Calibri" panose="020F0502020204030204" pitchFamily="34" charset="0"/>
                        </a:rPr>
                        <a:t>Explanations of abnormality </a:t>
                      </a:r>
                    </a:p>
                    <a:p>
                      <a:pPr marL="285750" indent="-285750" algn="l">
                        <a:buFont typeface="Courier New" panose="02070309020205020404" pitchFamily="49" charset="0"/>
                        <a:buChar char="o"/>
                      </a:pPr>
                      <a:r>
                        <a:rPr lang="en-GB" sz="1050" dirty="0">
                          <a:solidFill>
                            <a:schemeClr val="tx1"/>
                          </a:solidFill>
                          <a:latin typeface="Calibri" panose="020F0502020204030204" pitchFamily="34" charset="0"/>
                          <a:cs typeface="Calibri" panose="020F0502020204030204" pitchFamily="34" charset="0"/>
                        </a:rPr>
                        <a:t>Behavioural approach to explaining phobias: the two-process model, including classical and operant conditioning</a:t>
                      </a:r>
                    </a:p>
                    <a:p>
                      <a:pPr marL="285750" indent="-285750" algn="l">
                        <a:buFont typeface="Courier New" panose="02070309020205020404" pitchFamily="49" charset="0"/>
                        <a:buChar char="o"/>
                      </a:pPr>
                      <a:r>
                        <a:rPr lang="en-GB" sz="1050" dirty="0">
                          <a:solidFill>
                            <a:schemeClr val="tx1"/>
                          </a:solidFill>
                          <a:latin typeface="Calibri" panose="020F0502020204030204" pitchFamily="34" charset="0"/>
                          <a:cs typeface="Calibri" panose="020F0502020204030204" pitchFamily="34" charset="0"/>
                        </a:rPr>
                        <a:t>Cognitive approach to explaining depression: Beck’s negative triad and Ellis’ ABC model</a:t>
                      </a:r>
                    </a:p>
                    <a:p>
                      <a:pPr marL="285750" indent="-285750" algn="l">
                        <a:buFont typeface="Courier New" panose="02070309020205020404" pitchFamily="49" charset="0"/>
                        <a:buChar char="o"/>
                      </a:pPr>
                      <a:r>
                        <a:rPr lang="en-GB" sz="1050" dirty="0">
                          <a:solidFill>
                            <a:schemeClr val="tx1"/>
                          </a:solidFill>
                          <a:latin typeface="Calibri" panose="020F0502020204030204" pitchFamily="34" charset="0"/>
                          <a:cs typeface="Calibri" panose="020F0502020204030204" pitchFamily="34" charset="0"/>
                        </a:rPr>
                        <a:t>Biological approach to explaining OCD: genetic and neural explanations</a:t>
                      </a:r>
                    </a:p>
                    <a:p>
                      <a:pPr algn="l"/>
                      <a:endParaRPr lang="en-GB" sz="1050" dirty="0">
                        <a:solidFill>
                          <a:schemeClr val="tx1"/>
                        </a:solidFill>
                        <a:latin typeface="Calibri" panose="020F0502020204030204" pitchFamily="34" charset="0"/>
                        <a:cs typeface="Calibri" panose="020F0502020204030204" pitchFamily="34" charset="0"/>
                      </a:endParaRPr>
                    </a:p>
                    <a:p>
                      <a:pPr marL="285750" indent="-285750" algn="l">
                        <a:buFont typeface="Arial" panose="020B0604020202020204" pitchFamily="34" charset="0"/>
                        <a:buChar char="•"/>
                      </a:pPr>
                      <a:r>
                        <a:rPr lang="en-GB" sz="1050" b="1" i="0" u="sng" dirty="0">
                          <a:solidFill>
                            <a:schemeClr val="tx1"/>
                          </a:solidFill>
                          <a:effectLst/>
                          <a:latin typeface="Calibri" panose="020F0502020204030204" pitchFamily="34" charset="0"/>
                          <a:cs typeface="Calibri" panose="020F0502020204030204" pitchFamily="34" charset="0"/>
                        </a:rPr>
                        <a:t>Treatments for abnormality </a:t>
                      </a:r>
                    </a:p>
                    <a:p>
                      <a:pPr marL="285750" indent="-285750" algn="l">
                        <a:buFont typeface="Courier New" panose="02070309020205020404" pitchFamily="49" charset="0"/>
                        <a:buChar char="o"/>
                      </a:pPr>
                      <a:r>
                        <a:rPr lang="en-GB" sz="1050" i="0" dirty="0">
                          <a:solidFill>
                            <a:schemeClr val="tx1"/>
                          </a:solidFill>
                          <a:effectLst/>
                          <a:latin typeface="Calibri" panose="020F0502020204030204" pitchFamily="34" charset="0"/>
                          <a:cs typeface="Calibri" panose="020F0502020204030204" pitchFamily="34" charset="0"/>
                        </a:rPr>
                        <a:t>Behavioural approach to treating phobias: systematic desensitisation including relaxation and use of hierarchy, flooding</a:t>
                      </a:r>
                    </a:p>
                    <a:p>
                      <a:pPr marL="285750" indent="-285750" algn="l">
                        <a:buFont typeface="Courier New" panose="02070309020205020404" pitchFamily="49" charset="0"/>
                        <a:buChar char="o"/>
                      </a:pPr>
                      <a:r>
                        <a:rPr lang="en-GB" sz="1050" dirty="0">
                          <a:solidFill>
                            <a:schemeClr val="tx1"/>
                          </a:solidFill>
                          <a:latin typeface="Calibri" panose="020F0502020204030204" pitchFamily="34" charset="0"/>
                          <a:cs typeface="Calibri" panose="020F0502020204030204" pitchFamily="34" charset="0"/>
                        </a:rPr>
                        <a:t>Cognitive approach to treating depression: cognitive behavioural therapy, including challenging irrational thoughts</a:t>
                      </a:r>
                    </a:p>
                    <a:p>
                      <a:pPr marL="285750" indent="-285750" algn="l">
                        <a:buFont typeface="Courier New" panose="02070309020205020404" pitchFamily="49" charset="0"/>
                        <a:buChar char="o"/>
                      </a:pPr>
                      <a:r>
                        <a:rPr lang="en-GB" sz="1050" i="0" dirty="0">
                          <a:solidFill>
                            <a:schemeClr val="tx1"/>
                          </a:solidFill>
                          <a:effectLst/>
                          <a:latin typeface="Calibri" panose="020F0502020204030204" pitchFamily="34" charset="0"/>
                          <a:cs typeface="Calibri" panose="020F0502020204030204" pitchFamily="34" charset="0"/>
                        </a:rPr>
                        <a:t>Biological approach to treating OCD: drug therapy</a:t>
                      </a:r>
                    </a:p>
                    <a:p>
                      <a:pPr algn="l"/>
                      <a:endParaRPr lang="en-GB" sz="1050" b="0" i="0" dirty="0">
                        <a:solidFill>
                          <a:schemeClr val="tx1"/>
                        </a:solidFill>
                        <a:effectLst/>
                        <a:latin typeface="Calibri" panose="020F0502020204030204" pitchFamily="34" charset="0"/>
                        <a:cs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05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rPr>
                        <a:t>Underlying knowledge and understanding of SMSC issues such as definitions and characteristics of abnormality developed through the PSHE curriculum.</a:t>
                      </a:r>
                    </a:p>
                    <a:p>
                      <a:endParaRPr lang="en-GB" sz="1000" dirty="0">
                        <a:solidFill>
                          <a:schemeClr val="tx1"/>
                        </a:solidFill>
                      </a:endParaRPr>
                    </a:p>
                    <a:p>
                      <a:r>
                        <a:rPr lang="en-GB" sz="1000" dirty="0">
                          <a:solidFill>
                            <a:schemeClr val="tx1"/>
                          </a:solidFill>
                        </a:rPr>
                        <a:t>A detailed understanding of the behavioural, cognitive and biological approaches to psychological understanding from the Approaches topic, to be further developed in the Psychopathology topic</a:t>
                      </a:r>
                    </a:p>
                    <a:p>
                      <a:endParaRPr lang="en-GB" sz="1000" dirty="0">
                        <a:solidFill>
                          <a:schemeClr val="tx1"/>
                        </a:solidFill>
                      </a:endParaRPr>
                    </a:p>
                    <a:p>
                      <a:r>
                        <a:rPr lang="en-GB" sz="1000" dirty="0">
                          <a:solidFill>
                            <a:schemeClr val="tx1"/>
                          </a:solidFill>
                        </a:rPr>
                        <a:t>Literacy skills developed in English language – extended writing, writing to explain and argue.</a:t>
                      </a:r>
                    </a:p>
                    <a:p>
                      <a:endParaRPr lang="en-GB" sz="1000" dirty="0">
                        <a:solidFill>
                          <a:schemeClr val="tx1"/>
                        </a:solidFill>
                      </a:endParaRPr>
                    </a:p>
                    <a:p>
                      <a:r>
                        <a:rPr lang="en-GB" sz="1000" dirty="0">
                          <a:solidFill>
                            <a:schemeClr val="tx1"/>
                          </a:solidFill>
                        </a:rPr>
                        <a:t>Underlying numeracy skills developed in maths</a:t>
                      </a:r>
                    </a:p>
                    <a:p>
                      <a:endParaRPr lang="en-GB" sz="1000" dirty="0">
                        <a:solidFill>
                          <a:schemeClr val="tx1"/>
                        </a:solidFill>
                      </a:endParaRPr>
                    </a:p>
                    <a:p>
                      <a:r>
                        <a:rPr lang="en-GB" sz="1000" dirty="0">
                          <a:solidFill>
                            <a:schemeClr val="tx1"/>
                          </a:solidFill>
                        </a:rPr>
                        <a:t>Analysis and evaluation skills developed in humanities subjects including Geography, History and RE. </a:t>
                      </a:r>
                    </a:p>
                    <a:p>
                      <a:endParaRPr lang="en-GB" sz="1000" dirty="0">
                        <a:solidFill>
                          <a:schemeClr val="tx1"/>
                        </a:solidFill>
                      </a:endParaRPr>
                    </a:p>
                    <a:p>
                      <a:endParaRPr lang="en-GB" sz="1000" dirty="0">
                        <a:solidFill>
                          <a:schemeClr val="tx1"/>
                        </a:solidFill>
                      </a:endParaRPr>
                    </a:p>
                    <a:p>
                      <a:r>
                        <a:rPr lang="en-GB" sz="1000" dirty="0">
                          <a:solidFill>
                            <a:schemeClr val="tx1"/>
                          </a:solidFill>
                        </a:rPr>
                        <a:t>Underlying scientific processes and biological knowledge developed and embedded in science </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rPr>
                        <a:t>Develop and deepen knowledge and understanding of psychological theories and studies in order to apply them to more complex psychological units and in different contexts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and deepen knowledge and understanding of different topics in psychology such as Forensic Psychology, Gender and Schizophrenia.</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Be able to design, conduct and analyse their own research study to aid in their consolidation of research methods</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psychological vocabulary an apply it in a variety of contexts</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Master the skills of analysis and evaluation</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Show how psychological knowledge and ideas change over time and how these inform our understanding of behaviour</a:t>
                      </a:r>
                    </a:p>
                    <a:p>
                      <a:pPr marL="171450" indent="-171450">
                        <a:buFont typeface="Arial" panose="020B0604020202020204" pitchFamily="34" charset="0"/>
                        <a:buChar char="•"/>
                      </a:pPr>
                      <a:endParaRPr lang="en-GB" sz="10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347901"/>
                  </a:ext>
                </a:extLst>
              </a:tr>
            </a:tbl>
          </a:graphicData>
        </a:graphic>
      </p:graphicFrame>
      <p:sp>
        <p:nvSpPr>
          <p:cNvPr id="4" name="TextBox 3">
            <a:extLst>
              <a:ext uri="{FF2B5EF4-FFF2-40B4-BE49-F238E27FC236}">
                <a16:creationId xmlns:a16="http://schemas.microsoft.com/office/drawing/2014/main" id="{CB185927-E7CF-5365-415A-9BDDB9B518E5}"/>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 YEAR 12 CURRICULUM OVERVIEW - PSYCHOLOGY</a:t>
            </a:r>
          </a:p>
        </p:txBody>
      </p:sp>
    </p:spTree>
    <p:extLst>
      <p:ext uri="{BB962C8B-B14F-4D97-AF65-F5344CB8AC3E}">
        <p14:creationId xmlns:p14="http://schemas.microsoft.com/office/powerpoint/2010/main" val="2880043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8">
            <a:extLst>
              <a:ext uri="{FF2B5EF4-FFF2-40B4-BE49-F238E27FC236}">
                <a16:creationId xmlns:a16="http://schemas.microsoft.com/office/drawing/2014/main" id="{22FA62F6-1AA7-4455-85BB-C962CDD65DC8}"/>
              </a:ext>
            </a:extLst>
          </p:cNvPr>
          <p:cNvGraphicFramePr>
            <a:graphicFrameLocks noGrp="1"/>
          </p:cNvGraphicFramePr>
          <p:nvPr>
            <p:extLst>
              <p:ext uri="{D42A27DB-BD31-4B8C-83A1-F6EECF244321}">
                <p14:modId xmlns:p14="http://schemas.microsoft.com/office/powerpoint/2010/main" val="4058064663"/>
              </p:ext>
            </p:extLst>
          </p:nvPr>
        </p:nvGraphicFramePr>
        <p:xfrm>
          <a:off x="763572" y="169685"/>
          <a:ext cx="11342703" cy="5982240"/>
        </p:xfrm>
        <a:graphic>
          <a:graphicData uri="http://schemas.openxmlformats.org/drawingml/2006/table">
            <a:tbl>
              <a:tblPr firstRow="1" bandRow="1">
                <a:tableStyleId>{5C22544A-7EE6-4342-B048-85BDC9FD1C3A}</a:tableStyleId>
              </a:tblPr>
              <a:tblGrid>
                <a:gridCol w="1227153">
                  <a:extLst>
                    <a:ext uri="{9D8B030D-6E8A-4147-A177-3AD203B41FA5}">
                      <a16:colId xmlns:a16="http://schemas.microsoft.com/office/drawing/2014/main" val="2570729362"/>
                    </a:ext>
                  </a:extLst>
                </a:gridCol>
                <a:gridCol w="1866900">
                  <a:extLst>
                    <a:ext uri="{9D8B030D-6E8A-4147-A177-3AD203B41FA5}">
                      <a16:colId xmlns:a16="http://schemas.microsoft.com/office/drawing/2014/main" val="2496229512"/>
                    </a:ext>
                  </a:extLst>
                </a:gridCol>
                <a:gridCol w="4046376">
                  <a:extLst>
                    <a:ext uri="{9D8B030D-6E8A-4147-A177-3AD203B41FA5}">
                      <a16:colId xmlns:a16="http://schemas.microsoft.com/office/drawing/2014/main" val="3248227997"/>
                    </a:ext>
                  </a:extLst>
                </a:gridCol>
                <a:gridCol w="2021057">
                  <a:extLst>
                    <a:ext uri="{9D8B030D-6E8A-4147-A177-3AD203B41FA5}">
                      <a16:colId xmlns:a16="http://schemas.microsoft.com/office/drawing/2014/main" val="1327779540"/>
                    </a:ext>
                  </a:extLst>
                </a:gridCol>
                <a:gridCol w="2181217">
                  <a:extLst>
                    <a:ext uri="{9D8B030D-6E8A-4147-A177-3AD203B41FA5}">
                      <a16:colId xmlns:a16="http://schemas.microsoft.com/office/drawing/2014/main" val="2446252255"/>
                    </a:ext>
                  </a:extLst>
                </a:gridCol>
              </a:tblGrid>
              <a:tr h="462493">
                <a:tc>
                  <a:txBody>
                    <a:bodyPr/>
                    <a:lstStyle/>
                    <a:p>
                      <a:pPr lvl="0" algn="ctr">
                        <a:buNone/>
                      </a:pPr>
                      <a:r>
                        <a:rPr lang="en-GB" sz="800" dirty="0">
                          <a:solidFill>
                            <a:schemeClr val="tx1"/>
                          </a:solidFill>
                        </a:rPr>
                        <a:t>Content/Units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Disciplinary Knowledge (Skills)</a:t>
                      </a:r>
                      <a:endParaRPr lang="en-US" sz="800" dirty="0"/>
                    </a:p>
                    <a:p>
                      <a:pPr marL="0" lvl="0" indent="0" algn="ctr">
                        <a:buNone/>
                      </a:pPr>
                      <a:r>
                        <a:rPr lang="en-GB" sz="600" b="0" i="0" u="none" strike="noStrike" noProof="0" dirty="0">
                          <a:solidFill>
                            <a:schemeClr val="tx1"/>
                          </a:solidFill>
                          <a:latin typeface="Calibri"/>
                        </a:rPr>
                        <a:t>This is the actions taken within a </a:t>
                      </a:r>
                      <a:endParaRPr lang="en-GB" sz="600" b="1" i="0" u="none" strike="noStrike" noProof="0" dirty="0">
                        <a:latin typeface="Calibri"/>
                      </a:endParaRPr>
                    </a:p>
                    <a:p>
                      <a:pPr marL="0" lvl="0" indent="0" algn="ctr">
                        <a:buNone/>
                      </a:pPr>
                      <a:r>
                        <a:rPr lang="en-GB" sz="600" b="0" i="0" u="none" strike="noStrike" noProof="0" dirty="0">
                          <a:solidFill>
                            <a:schemeClr val="tx1"/>
                          </a:solidFill>
                          <a:latin typeface="Calibri"/>
                        </a:rPr>
                        <a:t>topic to gain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substantive knowledge</a:t>
                      </a:r>
                      <a:endParaRPr lang="en-GB" sz="600" b="1" i="0" u="none" strike="noStrike" noProof="0" dirty="0">
                        <a:latin typeface="Calibri"/>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buNone/>
                      </a:pPr>
                      <a:r>
                        <a:rPr lang="en-GB" sz="800" b="1" i="0" u="none" strike="noStrike" noProof="0" dirty="0">
                          <a:solidFill>
                            <a:schemeClr val="tx1"/>
                          </a:solidFill>
                          <a:latin typeface="Calibri"/>
                        </a:rPr>
                        <a:t>Substantive Knowledge</a:t>
                      </a:r>
                      <a:endParaRPr lang="en-US" sz="800" b="1" i="0" u="none" strike="noStrike" noProof="0" dirty="0">
                        <a:latin typeface="Calibri"/>
                      </a:endParaRPr>
                    </a:p>
                    <a:p>
                      <a:pPr marL="0" lvl="0" indent="0" algn="ctr">
                        <a:buNone/>
                      </a:pPr>
                      <a:r>
                        <a:rPr lang="en-GB" sz="600" b="0" i="0" u="none" strike="noStrike" noProof="0" dirty="0">
                          <a:solidFill>
                            <a:schemeClr val="tx1"/>
                          </a:solidFill>
                          <a:latin typeface="Calibri"/>
                        </a:rPr>
                        <a:t>This is the specific, factual content for the topic, which is connected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into a careful sequence of learning</a:t>
                      </a:r>
                      <a:endParaRPr lang="en-GB" sz="7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Prior Learning </a:t>
                      </a:r>
                      <a:endParaRPr lang="en-GB" sz="9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solidFill>
                            <a:schemeClr val="tx1"/>
                          </a:solidFill>
                        </a:rPr>
                        <a:t>Future learning (Y13)</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3068078"/>
                  </a:ext>
                </a:extLst>
              </a:tr>
              <a:tr h="5519747">
                <a:tc>
                  <a:txBody>
                    <a:bodyPr/>
                    <a:lstStyle/>
                    <a:p>
                      <a:pPr marL="171450" indent="-171450">
                        <a:buFont typeface="Arial" panose="020B0604020202020204" pitchFamily="34" charset="0"/>
                        <a:buChar char="•"/>
                      </a:pPr>
                      <a:r>
                        <a:rPr lang="en-GB" sz="800" dirty="0">
                          <a:solidFill>
                            <a:schemeClr val="tx1"/>
                          </a:solidFill>
                        </a:rPr>
                        <a:t>Memory</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solidFill>
                            <a:schemeClr val="tx1"/>
                          </a:solidFill>
                        </a:rPr>
                        <a:t>Acquire knowledge and understanding of  psychology ideas, theories and procedures in a range of contexts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Understand, apply and evaluate psychological methodology and a range of research methods to the Memory topic</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Apply psychological theories, concepts, evidence and research methods to the topic area of Memory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 understanding of how the studies in the topic Memory relate to the associated theory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 understanding of the interrelationships between the core areas of psychology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Demonstrate the contribution of psychology to an understanding of individual, social and cultural diversity</a:t>
                      </a:r>
                    </a:p>
                    <a:p>
                      <a:pPr marL="457200" lvl="1" indent="0">
                        <a:buFont typeface="Arial" panose="020B0604020202020204" pitchFamily="34" charset="0"/>
                        <a:buNone/>
                      </a:pPr>
                      <a:endParaRPr lang="en-GB" sz="1000" dirty="0">
                        <a:solidFill>
                          <a:schemeClr val="tx1"/>
                        </a:solidFill>
                      </a:endParaRPr>
                    </a:p>
                    <a:p>
                      <a:endParaRPr lang="en-GB" sz="8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GB" sz="1000" b="1" u="sng" dirty="0">
                          <a:solidFill>
                            <a:schemeClr val="tx1"/>
                          </a:solidFill>
                        </a:rPr>
                        <a:t>The Multi-Store Model of Memory</a:t>
                      </a:r>
                    </a:p>
                    <a:p>
                      <a:pPr marL="171450" indent="-171450">
                        <a:buFont typeface="Courier New" panose="02070309020205020404" pitchFamily="49" charset="0"/>
                        <a:buChar char="o"/>
                      </a:pPr>
                      <a:r>
                        <a:rPr lang="en-GB" sz="1000" dirty="0">
                          <a:solidFill>
                            <a:schemeClr val="tx1"/>
                          </a:solidFill>
                        </a:rPr>
                        <a:t>Sensory register</a:t>
                      </a:r>
                    </a:p>
                    <a:p>
                      <a:pPr marL="171450" indent="-171450">
                        <a:buFont typeface="Courier New" panose="02070309020205020404" pitchFamily="49" charset="0"/>
                        <a:buChar char="o"/>
                      </a:pPr>
                      <a:r>
                        <a:rPr lang="en-GB" sz="1000" dirty="0">
                          <a:solidFill>
                            <a:schemeClr val="tx1"/>
                          </a:solidFill>
                        </a:rPr>
                        <a:t>Short-term memory</a:t>
                      </a:r>
                    </a:p>
                    <a:p>
                      <a:pPr marL="171450" indent="-171450">
                        <a:buFont typeface="Courier New" panose="02070309020205020404" pitchFamily="49" charset="0"/>
                        <a:buChar char="o"/>
                      </a:pPr>
                      <a:r>
                        <a:rPr lang="en-GB" sz="1000" dirty="0">
                          <a:solidFill>
                            <a:schemeClr val="tx1"/>
                          </a:solidFill>
                        </a:rPr>
                        <a:t>Long-term memory</a:t>
                      </a:r>
                    </a:p>
                    <a:p>
                      <a:pPr marL="171450" indent="-171450">
                        <a:buFont typeface="Courier New" panose="02070309020205020404" pitchFamily="49" charset="0"/>
                        <a:buChar char="o"/>
                      </a:pPr>
                      <a:r>
                        <a:rPr lang="en-GB" sz="1000" dirty="0">
                          <a:solidFill>
                            <a:schemeClr val="tx1"/>
                          </a:solidFill>
                        </a:rPr>
                        <a:t>Features of each store: coding, capacity and duration</a:t>
                      </a:r>
                    </a:p>
                    <a:p>
                      <a:pPr marL="171450" indent="-171450">
                        <a:buFont typeface="Courier New" panose="02070309020205020404" pitchFamily="49" charset="0"/>
                        <a:buChar char="o"/>
                      </a:pPr>
                      <a:endParaRPr lang="en-GB" sz="1000" dirty="0">
                        <a:solidFill>
                          <a:schemeClr val="tx1"/>
                        </a:solidFill>
                      </a:endParaRPr>
                    </a:p>
                    <a:p>
                      <a:pPr marL="171450" indent="-171450">
                        <a:buFont typeface="Arial" panose="020B0604020202020204" pitchFamily="34" charset="0"/>
                        <a:buChar char="•"/>
                      </a:pPr>
                      <a:r>
                        <a:rPr lang="en-GB" sz="1000" b="1" u="sng" dirty="0">
                          <a:solidFill>
                            <a:schemeClr val="tx1"/>
                          </a:solidFill>
                        </a:rPr>
                        <a:t>Types of Long Term Memory</a:t>
                      </a:r>
                    </a:p>
                    <a:p>
                      <a:pPr marL="171450" indent="-171450">
                        <a:buFont typeface="Courier New" panose="02070309020205020404" pitchFamily="49" charset="0"/>
                        <a:buChar char="o"/>
                      </a:pPr>
                      <a:r>
                        <a:rPr lang="en-GB" sz="1000" dirty="0">
                          <a:solidFill>
                            <a:schemeClr val="tx1"/>
                          </a:solidFill>
                        </a:rPr>
                        <a:t>Episodic</a:t>
                      </a:r>
                    </a:p>
                    <a:p>
                      <a:pPr marL="171450" indent="-171450">
                        <a:buFont typeface="Courier New" panose="02070309020205020404" pitchFamily="49" charset="0"/>
                        <a:buChar char="o"/>
                      </a:pPr>
                      <a:r>
                        <a:rPr lang="en-GB" sz="1000" dirty="0">
                          <a:solidFill>
                            <a:schemeClr val="tx1"/>
                          </a:solidFill>
                        </a:rPr>
                        <a:t>Semantic</a:t>
                      </a:r>
                    </a:p>
                    <a:p>
                      <a:pPr marL="171450" indent="-171450">
                        <a:buFont typeface="Courier New" panose="02070309020205020404" pitchFamily="49" charset="0"/>
                        <a:buChar char="o"/>
                      </a:pPr>
                      <a:r>
                        <a:rPr lang="en-GB" sz="1000" dirty="0">
                          <a:solidFill>
                            <a:schemeClr val="tx1"/>
                          </a:solidFill>
                        </a:rPr>
                        <a:t>Procedural</a:t>
                      </a:r>
                    </a:p>
                    <a:p>
                      <a:pPr marL="171450" indent="-171450">
                        <a:buFont typeface="Courier New" panose="02070309020205020404" pitchFamily="49" charset="0"/>
                        <a:buChar char="o"/>
                      </a:pPr>
                      <a:endParaRPr lang="en-GB" sz="1000" u="sng" dirty="0">
                        <a:solidFill>
                          <a:schemeClr val="tx1"/>
                        </a:solidFill>
                      </a:endParaRPr>
                    </a:p>
                    <a:p>
                      <a:pPr marL="171450" indent="-171450">
                        <a:buFont typeface="Arial" panose="020B0604020202020204" pitchFamily="34" charset="0"/>
                        <a:buChar char="•"/>
                      </a:pPr>
                      <a:r>
                        <a:rPr lang="en-GB" sz="1000" b="1" u="sng" dirty="0">
                          <a:solidFill>
                            <a:schemeClr val="tx1"/>
                          </a:solidFill>
                        </a:rPr>
                        <a:t>The Working Memory Model</a:t>
                      </a:r>
                    </a:p>
                    <a:p>
                      <a:pPr marL="171450" indent="-171450">
                        <a:buFont typeface="Courier New" panose="02070309020205020404" pitchFamily="49" charset="0"/>
                        <a:buChar char="o"/>
                      </a:pPr>
                      <a:r>
                        <a:rPr lang="en-GB" sz="1000" dirty="0">
                          <a:solidFill>
                            <a:schemeClr val="tx1"/>
                          </a:solidFill>
                        </a:rPr>
                        <a:t>Central executive</a:t>
                      </a:r>
                    </a:p>
                    <a:p>
                      <a:pPr marL="171450" indent="-171450">
                        <a:buFont typeface="Courier New" panose="02070309020205020404" pitchFamily="49" charset="0"/>
                        <a:buChar char="o"/>
                      </a:pPr>
                      <a:r>
                        <a:rPr lang="en-GB" sz="1000" dirty="0">
                          <a:solidFill>
                            <a:schemeClr val="tx1"/>
                          </a:solidFill>
                        </a:rPr>
                        <a:t>Phonological loop</a:t>
                      </a:r>
                    </a:p>
                    <a:p>
                      <a:pPr marL="171450" indent="-171450">
                        <a:buFont typeface="Courier New" panose="02070309020205020404" pitchFamily="49" charset="0"/>
                        <a:buChar char="o"/>
                      </a:pPr>
                      <a:r>
                        <a:rPr lang="en-GB" sz="1000" dirty="0">
                          <a:solidFill>
                            <a:schemeClr val="tx1"/>
                          </a:solidFill>
                        </a:rPr>
                        <a:t>Visuo-spatial sketchpad</a:t>
                      </a:r>
                    </a:p>
                    <a:p>
                      <a:pPr marL="171450" indent="-171450">
                        <a:buFont typeface="Courier New" panose="02070309020205020404" pitchFamily="49" charset="0"/>
                        <a:buChar char="o"/>
                      </a:pPr>
                      <a:r>
                        <a:rPr lang="en-GB" sz="1000" dirty="0">
                          <a:solidFill>
                            <a:schemeClr val="tx1"/>
                          </a:solidFill>
                        </a:rPr>
                        <a:t>Episodic buffer</a:t>
                      </a:r>
                    </a:p>
                    <a:p>
                      <a:pPr marL="171450" indent="-171450">
                        <a:buFont typeface="Courier New" panose="02070309020205020404" pitchFamily="49" charset="0"/>
                        <a:buChar char="o"/>
                      </a:pPr>
                      <a:r>
                        <a:rPr lang="en-GB" sz="1000" dirty="0">
                          <a:solidFill>
                            <a:schemeClr val="tx1"/>
                          </a:solidFill>
                        </a:rPr>
                        <a:t>Features of the model: coding and capacity</a:t>
                      </a:r>
                    </a:p>
                    <a:p>
                      <a:pPr marL="171450" indent="-171450">
                        <a:buFont typeface="Courier New" panose="02070309020205020404" pitchFamily="49" charset="0"/>
                        <a:buChar char="o"/>
                      </a:pPr>
                      <a:endParaRPr lang="en-GB" sz="1000" dirty="0">
                        <a:solidFill>
                          <a:schemeClr val="tx1"/>
                        </a:solidFill>
                      </a:endParaRPr>
                    </a:p>
                    <a:p>
                      <a:pPr marL="171450" indent="-171450">
                        <a:buFont typeface="Arial" panose="020B0604020202020204" pitchFamily="34" charset="0"/>
                        <a:buChar char="•"/>
                      </a:pPr>
                      <a:r>
                        <a:rPr lang="en-GB" sz="1000" b="1" u="sng" dirty="0">
                          <a:solidFill>
                            <a:schemeClr val="tx1"/>
                          </a:solidFill>
                        </a:rPr>
                        <a:t>Explanations For Forgetting</a:t>
                      </a:r>
                    </a:p>
                    <a:p>
                      <a:pPr marL="171450" indent="-171450">
                        <a:buFont typeface="Courier New" panose="02070309020205020404" pitchFamily="49" charset="0"/>
                        <a:buChar char="o"/>
                      </a:pPr>
                      <a:r>
                        <a:rPr lang="en-GB" sz="1000" dirty="0">
                          <a:solidFill>
                            <a:schemeClr val="tx1"/>
                          </a:solidFill>
                        </a:rPr>
                        <a:t>Proactive and retroactive interference </a:t>
                      </a:r>
                    </a:p>
                    <a:p>
                      <a:pPr marL="171450" indent="-171450">
                        <a:buFont typeface="Courier New" panose="02070309020205020404" pitchFamily="49" charset="0"/>
                        <a:buChar char="o"/>
                      </a:pPr>
                      <a:r>
                        <a:rPr lang="en-GB" sz="1000" dirty="0">
                          <a:solidFill>
                            <a:schemeClr val="tx1"/>
                          </a:solidFill>
                        </a:rPr>
                        <a:t>Retrieval failure due to absence of cues</a:t>
                      </a:r>
                    </a:p>
                    <a:p>
                      <a:pPr marL="171450" indent="-171450">
                        <a:buFont typeface="Courier New" panose="02070309020205020404" pitchFamily="49" charset="0"/>
                        <a:buChar char="o"/>
                      </a:pPr>
                      <a:endParaRPr lang="en-GB" sz="1000" dirty="0">
                        <a:solidFill>
                          <a:schemeClr val="tx1"/>
                        </a:solidFill>
                      </a:endParaRPr>
                    </a:p>
                    <a:p>
                      <a:pPr marL="171450" indent="-171450">
                        <a:buFont typeface="Arial" panose="020B0604020202020204" pitchFamily="34" charset="0"/>
                        <a:buChar char="•"/>
                      </a:pPr>
                      <a:r>
                        <a:rPr lang="en-GB" sz="1000" b="1" u="sng" dirty="0">
                          <a:solidFill>
                            <a:schemeClr val="tx1"/>
                          </a:solidFill>
                        </a:rPr>
                        <a:t>Factors Affecting The Accuracy Of Eyewitness Testimony</a:t>
                      </a:r>
                    </a:p>
                    <a:p>
                      <a:pPr marL="171450" indent="-171450">
                        <a:buFont typeface="Courier New" panose="02070309020205020404" pitchFamily="49" charset="0"/>
                        <a:buChar char="o"/>
                      </a:pPr>
                      <a:r>
                        <a:rPr lang="en-GB" sz="1000" dirty="0">
                          <a:solidFill>
                            <a:schemeClr val="tx1"/>
                          </a:solidFill>
                        </a:rPr>
                        <a:t>Misleading information</a:t>
                      </a:r>
                    </a:p>
                    <a:p>
                      <a:pPr marL="171450" indent="-171450">
                        <a:buFont typeface="Courier New" panose="02070309020205020404" pitchFamily="49" charset="0"/>
                        <a:buChar char="o"/>
                      </a:pPr>
                      <a:r>
                        <a:rPr lang="en-GB" sz="1000" dirty="0">
                          <a:solidFill>
                            <a:schemeClr val="tx1"/>
                          </a:solidFill>
                        </a:rPr>
                        <a:t>Leading questions</a:t>
                      </a:r>
                    </a:p>
                    <a:p>
                      <a:pPr marL="171450" indent="-171450">
                        <a:buFont typeface="Courier New" panose="02070309020205020404" pitchFamily="49" charset="0"/>
                        <a:buChar char="o"/>
                      </a:pPr>
                      <a:r>
                        <a:rPr lang="en-GB" sz="1000" dirty="0">
                          <a:solidFill>
                            <a:schemeClr val="tx1"/>
                          </a:solidFill>
                        </a:rPr>
                        <a:t>Post-event discussion</a:t>
                      </a:r>
                    </a:p>
                    <a:p>
                      <a:pPr marL="171450" indent="-171450">
                        <a:buFont typeface="Courier New" panose="02070309020205020404" pitchFamily="49" charset="0"/>
                        <a:buChar char="o"/>
                      </a:pPr>
                      <a:r>
                        <a:rPr lang="en-GB" sz="1000" dirty="0">
                          <a:solidFill>
                            <a:schemeClr val="tx1"/>
                          </a:solidFill>
                        </a:rPr>
                        <a:t>Anxiety</a:t>
                      </a:r>
                    </a:p>
                    <a:p>
                      <a:pPr marL="171450" indent="-171450">
                        <a:buFont typeface="Courier New" panose="02070309020205020404" pitchFamily="49" charset="0"/>
                        <a:buChar char="o"/>
                      </a:pPr>
                      <a:endParaRPr lang="en-GB" sz="1000" dirty="0">
                        <a:solidFill>
                          <a:schemeClr val="tx1"/>
                        </a:solidFill>
                      </a:endParaRPr>
                    </a:p>
                    <a:p>
                      <a:pPr marL="171450" indent="-171450">
                        <a:buFont typeface="Arial" panose="020B0604020202020204" pitchFamily="34" charset="0"/>
                        <a:buChar char="•"/>
                      </a:pPr>
                      <a:r>
                        <a:rPr lang="en-GB" sz="1000" b="1" u="sng" dirty="0">
                          <a:solidFill>
                            <a:schemeClr val="tx1"/>
                          </a:solidFill>
                        </a:rPr>
                        <a:t>Improving The Accuracy Of Eyewitness Testimony</a:t>
                      </a:r>
                    </a:p>
                    <a:p>
                      <a:pPr marL="171450" indent="-171450">
                        <a:buFont typeface="Courier New" panose="02070309020205020404" pitchFamily="49" charset="0"/>
                        <a:buChar char="o"/>
                      </a:pPr>
                      <a:r>
                        <a:rPr lang="en-GB" sz="1000" dirty="0">
                          <a:solidFill>
                            <a:schemeClr val="tx1"/>
                          </a:solidFill>
                        </a:rPr>
                        <a:t>The use of the cognitive interview</a:t>
                      </a:r>
                    </a:p>
                    <a:p>
                      <a:pPr marL="0" indent="0">
                        <a:buFont typeface="Courier New" panose="02070309020205020404" pitchFamily="49" charset="0"/>
                        <a:buNone/>
                      </a:pPr>
                      <a:endParaRPr lang="en-GB" sz="8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rPr>
                        <a:t>Core knowledge, understanding and skills relating to the Memory topic and cognitive processes are developed and embedded throughout the GCSE psychology curriculum</a:t>
                      </a:r>
                    </a:p>
                    <a:p>
                      <a:endParaRPr lang="en-GB" sz="1000" dirty="0">
                        <a:solidFill>
                          <a:schemeClr val="tx1"/>
                        </a:solidFill>
                      </a:endParaRPr>
                    </a:p>
                    <a:p>
                      <a:r>
                        <a:rPr lang="en-GB" sz="1000" dirty="0">
                          <a:solidFill>
                            <a:schemeClr val="tx1"/>
                          </a:solidFill>
                        </a:rPr>
                        <a:t>Literacy skills developed in English language – extended writing, writing to explain and argue.</a:t>
                      </a:r>
                    </a:p>
                    <a:p>
                      <a:endParaRPr lang="en-GB" sz="1000" dirty="0">
                        <a:solidFill>
                          <a:schemeClr val="tx1"/>
                        </a:solidFill>
                      </a:endParaRPr>
                    </a:p>
                    <a:p>
                      <a:r>
                        <a:rPr lang="en-GB" sz="1000" dirty="0">
                          <a:solidFill>
                            <a:schemeClr val="tx1"/>
                          </a:solidFill>
                        </a:rPr>
                        <a:t>Underlying numeracy skills developed in maths</a:t>
                      </a:r>
                    </a:p>
                    <a:p>
                      <a:endParaRPr lang="en-GB" sz="1000" dirty="0">
                        <a:solidFill>
                          <a:schemeClr val="tx1"/>
                        </a:solidFill>
                      </a:endParaRPr>
                    </a:p>
                    <a:p>
                      <a:r>
                        <a:rPr lang="en-GB" sz="1000" dirty="0">
                          <a:solidFill>
                            <a:schemeClr val="tx1"/>
                          </a:solidFill>
                        </a:rPr>
                        <a:t>Analysis and evaluation skills developed in humanities subjects including Geography, History and RE. </a:t>
                      </a:r>
                    </a:p>
                    <a:p>
                      <a:endParaRPr lang="en-GB" sz="1000" dirty="0">
                        <a:solidFill>
                          <a:schemeClr val="tx1"/>
                        </a:solidFill>
                      </a:endParaRPr>
                    </a:p>
                    <a:p>
                      <a:r>
                        <a:rPr lang="en-GB" sz="1000" dirty="0">
                          <a:solidFill>
                            <a:schemeClr val="tx1"/>
                          </a:solidFill>
                        </a:rPr>
                        <a:t>Underlying knowledge and understanding of SMSC issues developed through the PSHE curriculum.</a:t>
                      </a:r>
                    </a:p>
                    <a:p>
                      <a:endParaRPr lang="en-GB" sz="10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rPr>
                        <a:t>Develop and deepen knowledge and understanding of psychological theories and studies in order to apply them to more complex psychological units and in different contexts </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and deepen knowledge and  understanding of different topics in psychology such as Forensic Psychology, Schizophrenia and Gender.</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Be able to design, conduct and analyse their own research study to aid in their consolidation of research methods</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psychological vocabulary an apply it in a variety of contexts</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Master the skills of analysis and evaluation</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Show how psychological knowledge and ideas change over time and how these inform our understanding of behaviour</a:t>
                      </a:r>
                    </a:p>
                    <a:p>
                      <a:pPr marL="171450" indent="-171450">
                        <a:buFont typeface="Arial" panose="020B0604020202020204" pitchFamily="34" charset="0"/>
                        <a:buChar char="•"/>
                      </a:pPr>
                      <a:endParaRPr lang="en-GB" sz="1000" dirty="0">
                        <a:solidFill>
                          <a:srgbClr val="FF0000"/>
                        </a:solidFill>
                      </a:endParaRPr>
                    </a:p>
                    <a:p>
                      <a:pPr marL="171450" indent="-171450">
                        <a:buFont typeface="Arial" panose="020B0604020202020204" pitchFamily="34" charset="0"/>
                        <a:buChar char="•"/>
                      </a:pPr>
                      <a:endParaRPr lang="en-GB" sz="10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347901"/>
                  </a:ext>
                </a:extLst>
              </a:tr>
            </a:tbl>
          </a:graphicData>
        </a:graphic>
      </p:graphicFrame>
      <p:sp>
        <p:nvSpPr>
          <p:cNvPr id="4" name="TextBox 3">
            <a:extLst>
              <a:ext uri="{FF2B5EF4-FFF2-40B4-BE49-F238E27FC236}">
                <a16:creationId xmlns:a16="http://schemas.microsoft.com/office/drawing/2014/main" id="{CB185927-E7CF-5365-415A-9BDDB9B518E5}"/>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 YEAR 12 CURRICULUM OVERVIEW - PSYCHOLOGY</a:t>
            </a:r>
          </a:p>
        </p:txBody>
      </p:sp>
    </p:spTree>
    <p:extLst>
      <p:ext uri="{BB962C8B-B14F-4D97-AF65-F5344CB8AC3E}">
        <p14:creationId xmlns:p14="http://schemas.microsoft.com/office/powerpoint/2010/main" val="1477617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8">
            <a:extLst>
              <a:ext uri="{FF2B5EF4-FFF2-40B4-BE49-F238E27FC236}">
                <a16:creationId xmlns:a16="http://schemas.microsoft.com/office/drawing/2014/main" id="{22FA62F6-1AA7-4455-85BB-C962CDD65DC8}"/>
              </a:ext>
            </a:extLst>
          </p:cNvPr>
          <p:cNvGraphicFramePr>
            <a:graphicFrameLocks noGrp="1"/>
          </p:cNvGraphicFramePr>
          <p:nvPr>
            <p:extLst>
              <p:ext uri="{D42A27DB-BD31-4B8C-83A1-F6EECF244321}">
                <p14:modId xmlns:p14="http://schemas.microsoft.com/office/powerpoint/2010/main" val="2985422744"/>
              </p:ext>
            </p:extLst>
          </p:nvPr>
        </p:nvGraphicFramePr>
        <p:xfrm>
          <a:off x="763572" y="169685"/>
          <a:ext cx="11342703" cy="5915989"/>
        </p:xfrm>
        <a:graphic>
          <a:graphicData uri="http://schemas.openxmlformats.org/drawingml/2006/table">
            <a:tbl>
              <a:tblPr firstRow="1" bandRow="1">
                <a:tableStyleId>{5C22544A-7EE6-4342-B048-85BDC9FD1C3A}</a:tableStyleId>
              </a:tblPr>
              <a:tblGrid>
                <a:gridCol w="1227153">
                  <a:extLst>
                    <a:ext uri="{9D8B030D-6E8A-4147-A177-3AD203B41FA5}">
                      <a16:colId xmlns:a16="http://schemas.microsoft.com/office/drawing/2014/main" val="2570729362"/>
                    </a:ext>
                  </a:extLst>
                </a:gridCol>
                <a:gridCol w="1866900">
                  <a:extLst>
                    <a:ext uri="{9D8B030D-6E8A-4147-A177-3AD203B41FA5}">
                      <a16:colId xmlns:a16="http://schemas.microsoft.com/office/drawing/2014/main" val="2496229512"/>
                    </a:ext>
                  </a:extLst>
                </a:gridCol>
                <a:gridCol w="4046376">
                  <a:extLst>
                    <a:ext uri="{9D8B030D-6E8A-4147-A177-3AD203B41FA5}">
                      <a16:colId xmlns:a16="http://schemas.microsoft.com/office/drawing/2014/main" val="3248227997"/>
                    </a:ext>
                  </a:extLst>
                </a:gridCol>
                <a:gridCol w="2021057">
                  <a:extLst>
                    <a:ext uri="{9D8B030D-6E8A-4147-A177-3AD203B41FA5}">
                      <a16:colId xmlns:a16="http://schemas.microsoft.com/office/drawing/2014/main" val="1327779540"/>
                    </a:ext>
                  </a:extLst>
                </a:gridCol>
                <a:gridCol w="2181217">
                  <a:extLst>
                    <a:ext uri="{9D8B030D-6E8A-4147-A177-3AD203B41FA5}">
                      <a16:colId xmlns:a16="http://schemas.microsoft.com/office/drawing/2014/main" val="2446252255"/>
                    </a:ext>
                  </a:extLst>
                </a:gridCol>
              </a:tblGrid>
              <a:tr h="384246">
                <a:tc>
                  <a:txBody>
                    <a:bodyPr/>
                    <a:lstStyle/>
                    <a:p>
                      <a:pPr lvl="0" algn="ctr">
                        <a:buNone/>
                      </a:pPr>
                      <a:r>
                        <a:rPr lang="en-GB" sz="800" dirty="0">
                          <a:solidFill>
                            <a:schemeClr val="tx1"/>
                          </a:solidFill>
                        </a:rPr>
                        <a:t>Content/Units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Disciplinary Knowledge (Skills)</a:t>
                      </a:r>
                      <a:endParaRPr lang="en-US" sz="800" dirty="0"/>
                    </a:p>
                    <a:p>
                      <a:pPr marL="0" lvl="0" indent="0" algn="ctr">
                        <a:buNone/>
                      </a:pPr>
                      <a:r>
                        <a:rPr lang="en-GB" sz="600" b="0" i="0" u="none" strike="noStrike" noProof="0" dirty="0">
                          <a:solidFill>
                            <a:schemeClr val="tx1"/>
                          </a:solidFill>
                          <a:latin typeface="Calibri"/>
                        </a:rPr>
                        <a:t>This is the actions taken within a </a:t>
                      </a:r>
                      <a:endParaRPr lang="en-GB" sz="600" b="1" i="0" u="none" strike="noStrike" noProof="0" dirty="0">
                        <a:latin typeface="Calibri"/>
                      </a:endParaRPr>
                    </a:p>
                    <a:p>
                      <a:pPr marL="0" lvl="0" indent="0" algn="ctr">
                        <a:buNone/>
                      </a:pPr>
                      <a:r>
                        <a:rPr lang="en-GB" sz="600" b="0" i="0" u="none" strike="noStrike" noProof="0" dirty="0">
                          <a:solidFill>
                            <a:schemeClr val="tx1"/>
                          </a:solidFill>
                          <a:latin typeface="Calibri"/>
                        </a:rPr>
                        <a:t>topic to gain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substantive knowledge</a:t>
                      </a:r>
                      <a:endParaRPr lang="en-GB" sz="600" b="1" i="0" u="none" strike="noStrike" noProof="0" dirty="0">
                        <a:latin typeface="Calibri"/>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buNone/>
                      </a:pPr>
                      <a:r>
                        <a:rPr lang="en-GB" sz="800" b="1" i="0" u="none" strike="noStrike" noProof="0" dirty="0">
                          <a:solidFill>
                            <a:schemeClr val="tx1"/>
                          </a:solidFill>
                          <a:latin typeface="Calibri"/>
                        </a:rPr>
                        <a:t>Substantive Knowledge</a:t>
                      </a:r>
                      <a:endParaRPr lang="en-US" sz="800" b="1" i="0" u="none" strike="noStrike" noProof="0" dirty="0">
                        <a:latin typeface="Calibri"/>
                      </a:endParaRPr>
                    </a:p>
                    <a:p>
                      <a:pPr marL="0" lvl="0" indent="0" algn="ctr">
                        <a:buNone/>
                      </a:pPr>
                      <a:r>
                        <a:rPr lang="en-GB" sz="600" b="0" i="0" u="none" strike="noStrike" noProof="0" dirty="0">
                          <a:solidFill>
                            <a:schemeClr val="tx1"/>
                          </a:solidFill>
                          <a:latin typeface="Calibri"/>
                        </a:rPr>
                        <a:t>This is the specific, factual content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for the topic, which is connected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into a careful sequence of learning</a:t>
                      </a:r>
                      <a:endParaRPr lang="en-GB" sz="7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Prior Learning </a:t>
                      </a:r>
                      <a:endParaRPr lang="en-GB" sz="9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solidFill>
                            <a:schemeClr val="tx1"/>
                          </a:solidFill>
                        </a:rPr>
                        <a:t>Future learning (Y13)</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3068078"/>
                  </a:ext>
                </a:extLst>
              </a:tr>
              <a:tr h="5519747">
                <a:tc>
                  <a:txBody>
                    <a:bodyPr/>
                    <a:lstStyle/>
                    <a:p>
                      <a:pPr marL="171450" indent="-171450">
                        <a:buFont typeface="Arial" panose="020B0604020202020204" pitchFamily="34" charset="0"/>
                        <a:buChar char="•"/>
                      </a:pPr>
                      <a:r>
                        <a:rPr lang="en-GB" sz="800" dirty="0">
                          <a:solidFill>
                            <a:schemeClr val="tx1"/>
                          </a:solidFill>
                        </a:rPr>
                        <a:t>Attachments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solidFill>
                            <a:schemeClr val="tx1"/>
                          </a:solidFill>
                        </a:rPr>
                        <a:t>Acquire knowledge and understanding of  psychology ideas, theories and procedures in a range of contexts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Understand, apply and evaluate psychological methodology and a range of research methods to the Attachments topic</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Apply psychological theories, concepts, evidence and research methods to the topic area of Attachments</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 understanding of how the studies in the topic Attachments relate to the associated theory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 understanding of the interrelationships between the core areas of psychology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Demonstrate the contribution of psychology to an understanding of individual, social and cultural diversity</a:t>
                      </a:r>
                    </a:p>
                    <a:p>
                      <a:pPr marL="457200" lvl="1" indent="0">
                        <a:buFont typeface="Arial" panose="020B0604020202020204" pitchFamily="34" charset="0"/>
                        <a:buNone/>
                      </a:pPr>
                      <a:endParaRPr lang="en-GB" sz="1000" dirty="0">
                        <a:solidFill>
                          <a:schemeClr val="tx1"/>
                        </a:solidFill>
                      </a:endParaRPr>
                    </a:p>
                    <a:p>
                      <a:endParaRPr lang="en-GB" sz="8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1" u="sng" dirty="0"/>
                        <a:t>Caregiver-infant interactions in humans</a:t>
                      </a:r>
                    </a:p>
                    <a:p>
                      <a:pPr marL="285750" indent="-285750">
                        <a:buFont typeface="Courier New" panose="02070309020205020404" pitchFamily="49" charset="0"/>
                        <a:buChar char="o"/>
                      </a:pPr>
                      <a:r>
                        <a:rPr lang="en-GB" sz="1050" dirty="0"/>
                        <a:t>Reciprocity</a:t>
                      </a:r>
                    </a:p>
                    <a:p>
                      <a:pPr marL="285750" indent="-285750">
                        <a:buFont typeface="Courier New" panose="02070309020205020404" pitchFamily="49" charset="0"/>
                        <a:buChar char="o"/>
                      </a:pPr>
                      <a:r>
                        <a:rPr lang="en-GB" sz="1050" dirty="0"/>
                        <a:t>Interactional synchrony</a:t>
                      </a:r>
                    </a:p>
                    <a:p>
                      <a:pPr marL="285750" indent="-285750">
                        <a:buFont typeface="Courier New" panose="02070309020205020404" pitchFamily="49" charset="0"/>
                        <a:buChar char="o"/>
                      </a:pPr>
                      <a:r>
                        <a:rPr lang="en-GB" sz="1050" dirty="0"/>
                        <a:t>Stages of attachment identified by Schaffer</a:t>
                      </a:r>
                    </a:p>
                    <a:p>
                      <a:pPr marL="285750" indent="-285750">
                        <a:buFont typeface="Courier New" panose="02070309020205020404" pitchFamily="49" charset="0"/>
                        <a:buChar char="o"/>
                      </a:pPr>
                      <a:r>
                        <a:rPr lang="en-GB" sz="1050" dirty="0"/>
                        <a:t>Multiple attachments </a:t>
                      </a:r>
                    </a:p>
                    <a:p>
                      <a:pPr marL="285750" indent="-285750">
                        <a:buFont typeface="Courier New" panose="02070309020205020404" pitchFamily="49" charset="0"/>
                        <a:buChar char="o"/>
                      </a:pPr>
                      <a:r>
                        <a:rPr lang="en-GB" sz="1050" dirty="0"/>
                        <a:t>The role of the father</a:t>
                      </a:r>
                    </a:p>
                    <a:p>
                      <a:endParaRPr lang="en-GB" sz="1050" dirty="0"/>
                    </a:p>
                    <a:p>
                      <a:pPr marL="171450" indent="-171450">
                        <a:buFont typeface="Arial" panose="020B0604020202020204" pitchFamily="34" charset="0"/>
                        <a:buChar char="•"/>
                      </a:pPr>
                      <a:r>
                        <a:rPr lang="en-GB" sz="1050" b="1" u="sng" dirty="0"/>
                        <a:t>Animal studies of attachment</a:t>
                      </a:r>
                    </a:p>
                    <a:p>
                      <a:pPr marL="285750" indent="-285750">
                        <a:buFont typeface="Courier New" panose="02070309020205020404" pitchFamily="49" charset="0"/>
                        <a:buChar char="o"/>
                      </a:pPr>
                      <a:r>
                        <a:rPr lang="en-GB" sz="1050" dirty="0"/>
                        <a:t>Lorenz </a:t>
                      </a:r>
                    </a:p>
                    <a:p>
                      <a:pPr marL="285750" indent="-285750">
                        <a:buFont typeface="Courier New" panose="02070309020205020404" pitchFamily="49" charset="0"/>
                        <a:buChar char="o"/>
                      </a:pPr>
                      <a:r>
                        <a:rPr lang="en-GB" sz="1050" dirty="0"/>
                        <a:t>Harlow</a:t>
                      </a:r>
                    </a:p>
                    <a:p>
                      <a:endParaRPr lang="en-GB" sz="1050" dirty="0"/>
                    </a:p>
                    <a:p>
                      <a:pPr marL="171450" indent="-171450">
                        <a:buFont typeface="Arial" panose="020B0604020202020204" pitchFamily="34" charset="0"/>
                        <a:buChar char="•"/>
                      </a:pPr>
                      <a:r>
                        <a:rPr lang="en-GB" sz="1050" b="1" u="sng" dirty="0"/>
                        <a:t>Explanations of attachment</a:t>
                      </a:r>
                    </a:p>
                    <a:p>
                      <a:pPr marL="285750" indent="-285750">
                        <a:buFont typeface="Courier New" panose="02070309020205020404" pitchFamily="49" charset="0"/>
                        <a:buChar char="o"/>
                      </a:pPr>
                      <a:r>
                        <a:rPr lang="en-GB" sz="1050" dirty="0"/>
                        <a:t>Learning theory</a:t>
                      </a:r>
                    </a:p>
                    <a:p>
                      <a:pPr marL="285750" indent="-285750">
                        <a:buFont typeface="Courier New" panose="02070309020205020404" pitchFamily="49" charset="0"/>
                        <a:buChar char="o"/>
                      </a:pPr>
                      <a:r>
                        <a:rPr lang="en-GB" sz="1050" dirty="0"/>
                        <a:t>Bowlby’s monotropic theory: the concepts of a critical period and an internal working model.</a:t>
                      </a:r>
                    </a:p>
                    <a:p>
                      <a:endParaRPr lang="en-GB" sz="1050" dirty="0"/>
                    </a:p>
                    <a:p>
                      <a:pPr marL="171450" indent="-171450">
                        <a:buFont typeface="Arial" panose="020B0604020202020204" pitchFamily="34" charset="0"/>
                        <a:buChar char="•"/>
                      </a:pPr>
                      <a:r>
                        <a:rPr lang="en-GB" sz="1050" b="1" u="sng" dirty="0"/>
                        <a:t>Types of attachment</a:t>
                      </a:r>
                    </a:p>
                    <a:p>
                      <a:pPr marL="285750" indent="-285750">
                        <a:buFont typeface="Courier New" panose="02070309020205020404" pitchFamily="49" charset="0"/>
                        <a:buChar char="o"/>
                      </a:pPr>
                      <a:r>
                        <a:rPr lang="en-GB" sz="1050" dirty="0"/>
                        <a:t>Ainsworth’s ‘Strange Situation’</a:t>
                      </a:r>
                    </a:p>
                    <a:p>
                      <a:pPr marL="285750" indent="-285750">
                        <a:buFont typeface="Courier New" panose="02070309020205020404" pitchFamily="49" charset="0"/>
                        <a:buChar char="o"/>
                      </a:pPr>
                      <a:r>
                        <a:rPr lang="en-GB" sz="1050" dirty="0"/>
                        <a:t>Types of attachment: secure, insecure-avoidant and insecure-resistant. </a:t>
                      </a:r>
                    </a:p>
                    <a:p>
                      <a:pPr marL="285750" indent="-285750">
                        <a:buFont typeface="Courier New" panose="02070309020205020404" pitchFamily="49" charset="0"/>
                        <a:buChar char="o"/>
                      </a:pPr>
                      <a:r>
                        <a:rPr lang="en-GB" sz="1050" dirty="0"/>
                        <a:t>Cultural variations in attachment types, including van </a:t>
                      </a:r>
                      <a:r>
                        <a:rPr lang="en-GB" sz="1050" dirty="0" err="1"/>
                        <a:t>Ijzendoorn</a:t>
                      </a:r>
                      <a:endParaRPr lang="en-GB" sz="1050" dirty="0"/>
                    </a:p>
                    <a:p>
                      <a:endParaRPr lang="en-GB" sz="1050" dirty="0"/>
                    </a:p>
                    <a:p>
                      <a:pPr marL="171450" indent="-171450">
                        <a:buFont typeface="Arial" panose="020B0604020202020204" pitchFamily="34" charset="0"/>
                        <a:buChar char="•"/>
                      </a:pPr>
                      <a:r>
                        <a:rPr lang="en-GB" sz="1050" b="1" u="sng" dirty="0"/>
                        <a:t>Privation of attachment</a:t>
                      </a:r>
                    </a:p>
                    <a:p>
                      <a:pPr marL="171450" indent="-171450">
                        <a:buFont typeface="Courier New" panose="02070309020205020404" pitchFamily="49" charset="0"/>
                        <a:buChar char="o"/>
                      </a:pPr>
                      <a:r>
                        <a:rPr lang="en-GB" sz="1050" dirty="0"/>
                        <a:t>Bowlby’s theory of maternal deprivation</a:t>
                      </a:r>
                    </a:p>
                    <a:p>
                      <a:pPr marL="171450" indent="-171450">
                        <a:buFont typeface="Courier New" panose="02070309020205020404" pitchFamily="49" charset="0"/>
                        <a:buChar char="o"/>
                      </a:pPr>
                      <a:r>
                        <a:rPr lang="en-GB" sz="1050" dirty="0"/>
                        <a:t>Romanian orphan studies: effects of institutionalisation</a:t>
                      </a:r>
                    </a:p>
                    <a:p>
                      <a:pPr marL="171450" indent="-171450">
                        <a:buFont typeface="Courier New" panose="02070309020205020404" pitchFamily="49" charset="0"/>
                        <a:buChar char="o"/>
                      </a:pPr>
                      <a:endParaRPr lang="en-GB" sz="1050" dirty="0"/>
                    </a:p>
                    <a:p>
                      <a:pPr marL="171450" indent="-171450">
                        <a:buFont typeface="Arial" panose="020B0604020202020204" pitchFamily="34" charset="0"/>
                        <a:buChar char="•"/>
                      </a:pPr>
                      <a:r>
                        <a:rPr lang="en-GB" sz="1050" b="1" u="sng" dirty="0"/>
                        <a:t>Attachment and future relationships</a:t>
                      </a:r>
                    </a:p>
                    <a:p>
                      <a:pPr marL="171450" indent="-171450">
                        <a:buFont typeface="Courier New" panose="02070309020205020404" pitchFamily="49" charset="0"/>
                        <a:buChar char="o"/>
                      </a:pPr>
                      <a:r>
                        <a:rPr lang="en-GB" sz="1050" dirty="0"/>
                        <a:t>The influence of early attachment on childhood and adult relationships</a:t>
                      </a:r>
                    </a:p>
                    <a:p>
                      <a:pPr marL="171450" indent="-171450">
                        <a:buFont typeface="Courier New" panose="02070309020205020404" pitchFamily="49" charset="0"/>
                        <a:buChar char="o"/>
                      </a:pPr>
                      <a:r>
                        <a:rPr lang="en-GB" sz="1050" dirty="0"/>
                        <a:t>The role of an internal working model</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5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rPr>
                        <a:t>Underlying knowledge and understanding of SMSC issues developed through the PSHE curriculum.</a:t>
                      </a:r>
                    </a:p>
                    <a:p>
                      <a:endParaRPr lang="en-GB" sz="1000" dirty="0">
                        <a:solidFill>
                          <a:schemeClr val="tx1"/>
                        </a:solidFill>
                      </a:endParaRPr>
                    </a:p>
                    <a:p>
                      <a:r>
                        <a:rPr lang="en-GB" sz="1000" dirty="0">
                          <a:solidFill>
                            <a:schemeClr val="tx1"/>
                          </a:solidFill>
                        </a:rPr>
                        <a:t>A strong understanding of the basics of learning theory developed in the Approaches topic, to be further explored in the explanations of attachment section of the Attachments topic</a:t>
                      </a:r>
                    </a:p>
                    <a:p>
                      <a:endParaRPr lang="en-GB" sz="1000" dirty="0">
                        <a:solidFill>
                          <a:schemeClr val="tx1"/>
                        </a:solidFill>
                      </a:endParaRPr>
                    </a:p>
                    <a:p>
                      <a:r>
                        <a:rPr lang="en-GB" sz="1000" dirty="0">
                          <a:solidFill>
                            <a:schemeClr val="tx1"/>
                          </a:solidFill>
                        </a:rPr>
                        <a:t>Literacy skills developed in English language – extended writing, writing to explain and argue.</a:t>
                      </a:r>
                    </a:p>
                    <a:p>
                      <a:endParaRPr lang="en-GB" sz="1000" dirty="0">
                        <a:solidFill>
                          <a:schemeClr val="tx1"/>
                        </a:solidFill>
                      </a:endParaRPr>
                    </a:p>
                    <a:p>
                      <a:r>
                        <a:rPr lang="en-GB" sz="1000" dirty="0">
                          <a:solidFill>
                            <a:schemeClr val="tx1"/>
                          </a:solidFill>
                        </a:rPr>
                        <a:t>Underlying numeracy skills developed in maths</a:t>
                      </a:r>
                    </a:p>
                    <a:p>
                      <a:endParaRPr lang="en-GB" sz="1000" dirty="0">
                        <a:solidFill>
                          <a:schemeClr val="tx1"/>
                        </a:solidFill>
                      </a:endParaRPr>
                    </a:p>
                    <a:p>
                      <a:r>
                        <a:rPr lang="en-GB" sz="1000" dirty="0">
                          <a:solidFill>
                            <a:schemeClr val="tx1"/>
                          </a:solidFill>
                        </a:rPr>
                        <a:t>Analysis and evaluation skills developed in humanities subjects including Geography, History and RE. </a:t>
                      </a:r>
                    </a:p>
                    <a:p>
                      <a:endParaRPr lang="en-GB" sz="10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rPr>
                        <a:t>Develop and deepen knowledge and understanding of psychological theories and studies in order to apply them to more complex psychological units and in different contexts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and deepen knowledge and  understanding of different topics in psychology such as Forensic Psychology, Schizophrenia and Gender.</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Be able to design, conduct and analyse their own research study to aid in their consolidation of research methods</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psychological vocabulary an apply it in a variety of contexts</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Master the skills of analysis and evaluation</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Show how psychological knowledge and ideas change over time and how these inform our understanding of behaviour</a:t>
                      </a:r>
                    </a:p>
                    <a:p>
                      <a:pPr marL="171450" indent="-171450">
                        <a:buFont typeface="Arial" panose="020B0604020202020204" pitchFamily="34" charset="0"/>
                        <a:buChar char="•"/>
                      </a:pPr>
                      <a:endParaRPr lang="en-GB" sz="10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347901"/>
                  </a:ext>
                </a:extLst>
              </a:tr>
            </a:tbl>
          </a:graphicData>
        </a:graphic>
      </p:graphicFrame>
      <p:sp>
        <p:nvSpPr>
          <p:cNvPr id="4" name="TextBox 3">
            <a:extLst>
              <a:ext uri="{FF2B5EF4-FFF2-40B4-BE49-F238E27FC236}">
                <a16:creationId xmlns:a16="http://schemas.microsoft.com/office/drawing/2014/main" id="{CB185927-E7CF-5365-415A-9BDDB9B518E5}"/>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 YEAR 12 CURRICULUM OVERVIEW - PSYCHOLOGY</a:t>
            </a:r>
          </a:p>
        </p:txBody>
      </p:sp>
    </p:spTree>
    <p:extLst>
      <p:ext uri="{BB962C8B-B14F-4D97-AF65-F5344CB8AC3E}">
        <p14:creationId xmlns:p14="http://schemas.microsoft.com/office/powerpoint/2010/main" val="340625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8">
            <a:extLst>
              <a:ext uri="{FF2B5EF4-FFF2-40B4-BE49-F238E27FC236}">
                <a16:creationId xmlns:a16="http://schemas.microsoft.com/office/drawing/2014/main" id="{22FA62F6-1AA7-4455-85BB-C962CDD65DC8}"/>
              </a:ext>
            </a:extLst>
          </p:cNvPr>
          <p:cNvGraphicFramePr>
            <a:graphicFrameLocks noGrp="1"/>
          </p:cNvGraphicFramePr>
          <p:nvPr>
            <p:extLst>
              <p:ext uri="{D42A27DB-BD31-4B8C-83A1-F6EECF244321}">
                <p14:modId xmlns:p14="http://schemas.microsoft.com/office/powerpoint/2010/main" val="4197214400"/>
              </p:ext>
            </p:extLst>
          </p:nvPr>
        </p:nvGraphicFramePr>
        <p:xfrm>
          <a:off x="763572" y="169685"/>
          <a:ext cx="11342703" cy="5915989"/>
        </p:xfrm>
        <a:graphic>
          <a:graphicData uri="http://schemas.openxmlformats.org/drawingml/2006/table">
            <a:tbl>
              <a:tblPr firstRow="1" bandRow="1">
                <a:tableStyleId>{5C22544A-7EE6-4342-B048-85BDC9FD1C3A}</a:tableStyleId>
              </a:tblPr>
              <a:tblGrid>
                <a:gridCol w="1227153">
                  <a:extLst>
                    <a:ext uri="{9D8B030D-6E8A-4147-A177-3AD203B41FA5}">
                      <a16:colId xmlns:a16="http://schemas.microsoft.com/office/drawing/2014/main" val="2570729362"/>
                    </a:ext>
                  </a:extLst>
                </a:gridCol>
                <a:gridCol w="1866900">
                  <a:extLst>
                    <a:ext uri="{9D8B030D-6E8A-4147-A177-3AD203B41FA5}">
                      <a16:colId xmlns:a16="http://schemas.microsoft.com/office/drawing/2014/main" val="2496229512"/>
                    </a:ext>
                  </a:extLst>
                </a:gridCol>
                <a:gridCol w="4046376">
                  <a:extLst>
                    <a:ext uri="{9D8B030D-6E8A-4147-A177-3AD203B41FA5}">
                      <a16:colId xmlns:a16="http://schemas.microsoft.com/office/drawing/2014/main" val="3248227997"/>
                    </a:ext>
                  </a:extLst>
                </a:gridCol>
                <a:gridCol w="2021057">
                  <a:extLst>
                    <a:ext uri="{9D8B030D-6E8A-4147-A177-3AD203B41FA5}">
                      <a16:colId xmlns:a16="http://schemas.microsoft.com/office/drawing/2014/main" val="1327779540"/>
                    </a:ext>
                  </a:extLst>
                </a:gridCol>
                <a:gridCol w="2181217">
                  <a:extLst>
                    <a:ext uri="{9D8B030D-6E8A-4147-A177-3AD203B41FA5}">
                      <a16:colId xmlns:a16="http://schemas.microsoft.com/office/drawing/2014/main" val="2446252255"/>
                    </a:ext>
                  </a:extLst>
                </a:gridCol>
              </a:tblGrid>
              <a:tr h="384246">
                <a:tc>
                  <a:txBody>
                    <a:bodyPr/>
                    <a:lstStyle/>
                    <a:p>
                      <a:pPr lvl="0" algn="ctr">
                        <a:buNone/>
                      </a:pPr>
                      <a:r>
                        <a:rPr lang="en-GB" sz="800" dirty="0">
                          <a:solidFill>
                            <a:schemeClr val="tx1"/>
                          </a:solidFill>
                        </a:rPr>
                        <a:t>Content/Units</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Disciplinary Knowledge (Skills)</a:t>
                      </a:r>
                      <a:endParaRPr lang="en-US" sz="800" dirty="0"/>
                    </a:p>
                    <a:p>
                      <a:pPr marL="0" lvl="0" indent="0" algn="ctr">
                        <a:buNone/>
                      </a:pPr>
                      <a:r>
                        <a:rPr lang="en-GB" sz="600" b="0" i="0" u="none" strike="noStrike" noProof="0" dirty="0">
                          <a:solidFill>
                            <a:schemeClr val="tx1"/>
                          </a:solidFill>
                          <a:latin typeface="Calibri"/>
                        </a:rPr>
                        <a:t>This is the actions taken within a </a:t>
                      </a:r>
                      <a:endParaRPr lang="en-GB" sz="600" b="1" i="0" u="none" strike="noStrike" noProof="0" dirty="0">
                        <a:latin typeface="Calibri"/>
                      </a:endParaRPr>
                    </a:p>
                    <a:p>
                      <a:pPr marL="0" lvl="0" indent="0" algn="ctr">
                        <a:buNone/>
                      </a:pPr>
                      <a:r>
                        <a:rPr lang="en-GB" sz="600" b="0" i="0" u="none" strike="noStrike" noProof="0" dirty="0">
                          <a:solidFill>
                            <a:schemeClr val="tx1"/>
                          </a:solidFill>
                          <a:latin typeface="Calibri"/>
                        </a:rPr>
                        <a:t>topic to gain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substantive knowledge</a:t>
                      </a:r>
                      <a:endParaRPr lang="en-GB" sz="600" b="1" i="0" u="none" strike="noStrike" noProof="0" dirty="0">
                        <a:latin typeface="Calibri"/>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ctr">
                        <a:buNone/>
                      </a:pPr>
                      <a:r>
                        <a:rPr lang="en-GB" sz="800" b="1" i="0" u="none" strike="noStrike" noProof="0" dirty="0">
                          <a:solidFill>
                            <a:schemeClr val="tx1"/>
                          </a:solidFill>
                          <a:latin typeface="Calibri"/>
                        </a:rPr>
                        <a:t>Substantive Knowledge</a:t>
                      </a:r>
                      <a:endParaRPr lang="en-US" sz="800" b="1" i="0" u="none" strike="noStrike" noProof="0" dirty="0">
                        <a:latin typeface="Calibri"/>
                      </a:endParaRPr>
                    </a:p>
                    <a:p>
                      <a:pPr marL="0" lvl="0" indent="0" algn="ctr">
                        <a:buNone/>
                      </a:pPr>
                      <a:r>
                        <a:rPr lang="en-GB" sz="600" b="0" i="0" u="none" strike="noStrike" noProof="0" dirty="0">
                          <a:solidFill>
                            <a:schemeClr val="tx1"/>
                          </a:solidFill>
                          <a:latin typeface="Calibri"/>
                        </a:rPr>
                        <a:t>This is the specific, factual content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for the topic, which is connected </a:t>
                      </a:r>
                      <a:r>
                        <a:rPr lang="en-GB" sz="600" b="1" i="0" u="none" strike="noStrike" noProof="0" dirty="0">
                          <a:solidFill>
                            <a:schemeClr val="lt1"/>
                          </a:solidFill>
                          <a:latin typeface="Calibri"/>
                        </a:rPr>
                        <a:t> </a:t>
                      </a:r>
                      <a:r>
                        <a:rPr lang="en-GB" sz="600" b="0" i="0" u="none" strike="noStrike" noProof="0" dirty="0">
                          <a:solidFill>
                            <a:schemeClr val="tx1"/>
                          </a:solidFill>
                          <a:latin typeface="Calibri"/>
                        </a:rPr>
                        <a:t>into a careful sequence of learning</a:t>
                      </a:r>
                      <a:endParaRPr lang="en-GB" sz="7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a:buNone/>
                      </a:pPr>
                      <a:r>
                        <a:rPr lang="en-GB" sz="800" dirty="0">
                          <a:solidFill>
                            <a:schemeClr val="tx1"/>
                          </a:solidFill>
                        </a:rPr>
                        <a:t>Prior Learning </a:t>
                      </a:r>
                      <a:endParaRPr lang="en-GB" sz="9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900" dirty="0">
                          <a:solidFill>
                            <a:schemeClr val="tx1"/>
                          </a:solidFill>
                        </a:rPr>
                        <a:t>Future learning (Y13)</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3068078"/>
                  </a:ext>
                </a:extLst>
              </a:tr>
              <a:tr h="5519747">
                <a:tc>
                  <a:txBody>
                    <a:bodyPr/>
                    <a:lstStyle/>
                    <a:p>
                      <a:pPr marL="171450" indent="-171450">
                        <a:buFont typeface="Arial" panose="020B0604020202020204" pitchFamily="34" charset="0"/>
                        <a:buChar char="•"/>
                      </a:pPr>
                      <a:r>
                        <a:rPr lang="en-GB" sz="800" dirty="0">
                          <a:solidFill>
                            <a:schemeClr val="tx1"/>
                          </a:solidFill>
                        </a:rPr>
                        <a:t>Social Influence</a:t>
                      </a: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Arial" panose="020B0604020202020204" pitchFamily="34" charset="0"/>
                        <a:buChar char="•"/>
                      </a:pPr>
                      <a:r>
                        <a:rPr lang="en-GB" sz="1000" dirty="0">
                          <a:solidFill>
                            <a:schemeClr val="tx1"/>
                          </a:solidFill>
                        </a:rPr>
                        <a:t>Acquire knowledge and understanding of  psychology ideas, theories and procedures in a range of contexts </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Understand, apply and evaluate psychological methodology and a range of research methods to the Social Influence topic</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Apply psychological theories, concepts, evidence and research methods to the topic area of Social Influence</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 understanding of how the studies in the topic Social Influence relate to the associated theory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 understanding of the interrelationships between the core areas of psychology</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Demonstrate the contribution of psychology to an understanding of individual, social and cultural diversity</a:t>
                      </a:r>
                    </a:p>
                    <a:p>
                      <a:pPr marL="457200" lvl="1" indent="0">
                        <a:buFont typeface="Arial" panose="020B0604020202020204" pitchFamily="34" charset="0"/>
                        <a:buNone/>
                      </a:pPr>
                      <a:endParaRPr lang="en-GB" sz="1000" dirty="0">
                        <a:solidFill>
                          <a:schemeClr val="tx1"/>
                        </a:solidFill>
                      </a:endParaRPr>
                    </a:p>
                    <a:p>
                      <a:endParaRPr lang="en-GB" sz="8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1" u="sng" dirty="0"/>
                        <a:t>Conformity</a:t>
                      </a:r>
                    </a:p>
                    <a:p>
                      <a:pPr marL="171450" marR="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sz="1050" dirty="0"/>
                        <a:t>Types of conformity: internalisation, identification and compliance</a:t>
                      </a:r>
                    </a:p>
                    <a:p>
                      <a:pPr marL="171450" marR="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sz="1050" dirty="0"/>
                        <a:t>Explanations for conformity: informational social influence and normative social influence</a:t>
                      </a:r>
                    </a:p>
                    <a:p>
                      <a:pPr marL="171450" marR="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sz="1050" dirty="0"/>
                        <a:t>Asch’s research into conformity </a:t>
                      </a:r>
                    </a:p>
                    <a:p>
                      <a:pPr marL="171450" marR="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sz="1050" dirty="0"/>
                        <a:t>Variables affecting conformity including group size, unanimity and task difficulty, as investigated by Asch</a:t>
                      </a:r>
                    </a:p>
                    <a:p>
                      <a:pPr marL="171450" marR="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sz="1050" dirty="0"/>
                        <a:t>Conformity to social roles as investigated by Zimbardo</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5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1" u="sng" dirty="0"/>
                        <a:t>Obedience</a:t>
                      </a:r>
                    </a:p>
                    <a:p>
                      <a:pPr marL="171450" marR="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sz="1050" dirty="0"/>
                        <a:t>Social-psychological explanations for obedience: agentic state, legitimacy of authority</a:t>
                      </a:r>
                    </a:p>
                    <a:p>
                      <a:pPr marL="171450" marR="0" lvl="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sz="1050" dirty="0"/>
                        <a:t>Dispositional explanation for obedience: the Authoritarian Personality</a:t>
                      </a:r>
                    </a:p>
                    <a:p>
                      <a:pPr marL="171450" marR="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sz="1050" dirty="0"/>
                        <a:t>Situational variables affecting obedience including uniform, proximity and location, as investigated by Milgram</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5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1" u="sng" dirty="0"/>
                        <a:t>Resistance to Social Influence</a:t>
                      </a:r>
                    </a:p>
                    <a:p>
                      <a:pPr marL="171450" marR="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sz="1050" dirty="0"/>
                        <a:t>Locus of Control explanation</a:t>
                      </a:r>
                    </a:p>
                    <a:p>
                      <a:pPr marL="171450" marR="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sz="1050" dirty="0"/>
                        <a:t>Social Support explanation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5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1" u="sng" dirty="0"/>
                        <a:t>Minority influence and Social Change</a:t>
                      </a:r>
                    </a:p>
                    <a:p>
                      <a:pPr marL="171450" marR="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sz="1050" dirty="0"/>
                        <a:t>Minority influence including reference to consistency, commitment and flexibility</a:t>
                      </a:r>
                    </a:p>
                    <a:p>
                      <a:pPr marL="171450" marR="0"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sz="1050" dirty="0"/>
                        <a:t>The role of social influence processes in social change</a:t>
                      </a:r>
                    </a:p>
                    <a:p>
                      <a:pPr marL="0" marR="0" indent="0" algn="l" defTabSz="914400" rtl="0" eaLnBrk="1" fontAlgn="auto" latinLnBrk="0" hangingPunct="1">
                        <a:lnSpc>
                          <a:spcPct val="100000"/>
                        </a:lnSpc>
                        <a:spcBef>
                          <a:spcPts val="0"/>
                        </a:spcBef>
                        <a:spcAft>
                          <a:spcPts val="0"/>
                        </a:spcAft>
                        <a:buClrTx/>
                        <a:buSzTx/>
                        <a:buFontTx/>
                        <a:buNone/>
                        <a:tabLst/>
                        <a:defRPr/>
                      </a:pPr>
                      <a:br>
                        <a:rPr lang="en-GB" sz="1050" dirty="0"/>
                      </a:br>
                      <a:endParaRPr lang="en-GB" sz="1050"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sz="1050" dirty="0"/>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rPr>
                        <a:t>Core knowledge, understanding and skills relating to the social influence topic are developed and embedded throughout the GCSE psychology curriculum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rPr>
                        <a:t>Underlying knowledge and understanding of SMSC issues such as conformity (peer pressure and crowd behaviour) developed through the PSHE curriculum.</a:t>
                      </a:r>
                    </a:p>
                    <a:p>
                      <a:endParaRPr lang="en-GB" sz="1000" dirty="0">
                        <a:solidFill>
                          <a:schemeClr val="tx1"/>
                        </a:solidFill>
                      </a:endParaRPr>
                    </a:p>
                    <a:p>
                      <a:r>
                        <a:rPr lang="en-GB" sz="1000" dirty="0">
                          <a:solidFill>
                            <a:schemeClr val="tx1"/>
                          </a:solidFill>
                        </a:rPr>
                        <a:t>An awareness of Nazi Germany delivered through the History curriculum which will be built on and explored further  as part of  the Obedience topic</a:t>
                      </a:r>
                    </a:p>
                    <a:p>
                      <a:endParaRPr lang="en-GB" sz="1000" dirty="0">
                        <a:solidFill>
                          <a:schemeClr val="tx1"/>
                        </a:solidFill>
                      </a:endParaRPr>
                    </a:p>
                    <a:p>
                      <a:r>
                        <a:rPr lang="en-GB" sz="1000" dirty="0">
                          <a:solidFill>
                            <a:schemeClr val="tx1"/>
                          </a:solidFill>
                        </a:rPr>
                        <a:t>Literacy skills developed in English language – extended writing, writing to explain and argue.</a:t>
                      </a:r>
                    </a:p>
                    <a:p>
                      <a:endParaRPr lang="en-GB" sz="1000" dirty="0">
                        <a:solidFill>
                          <a:schemeClr val="tx1"/>
                        </a:solidFill>
                      </a:endParaRPr>
                    </a:p>
                    <a:p>
                      <a:r>
                        <a:rPr lang="en-GB" sz="1000" dirty="0">
                          <a:solidFill>
                            <a:schemeClr val="tx1"/>
                          </a:solidFill>
                        </a:rPr>
                        <a:t>Underlying numeracy skills developed in maths</a:t>
                      </a:r>
                    </a:p>
                    <a:p>
                      <a:endParaRPr lang="en-GB" sz="1000" dirty="0">
                        <a:solidFill>
                          <a:schemeClr val="tx1"/>
                        </a:solidFill>
                      </a:endParaRPr>
                    </a:p>
                    <a:p>
                      <a:r>
                        <a:rPr lang="en-GB" sz="1000" dirty="0">
                          <a:solidFill>
                            <a:schemeClr val="tx1"/>
                          </a:solidFill>
                        </a:rPr>
                        <a:t>Analysis and evaluation skills developed in humanities subjects including Geography, History and RE. </a:t>
                      </a:r>
                    </a:p>
                    <a:p>
                      <a:endParaRPr lang="en-GB" sz="1000" dirty="0">
                        <a:solidFill>
                          <a:schemeClr val="tx1"/>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solidFill>
                            <a:schemeClr val="tx1"/>
                          </a:solidFill>
                        </a:rPr>
                        <a:t>Develop and deepen knowledge and understanding of psychological theories and studies in order to apply them to more complex psychological units and in different contexts </a:t>
                      </a:r>
                    </a:p>
                    <a:p>
                      <a:pPr marL="0" indent="0">
                        <a:buFont typeface="Arial" panose="020B0604020202020204" pitchFamily="34" charset="0"/>
                        <a:buNone/>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and deepen knowledge and  understanding of different topics in psychology such as Forensic Psychology, Schizophrenia and Gender.</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Be able to design, conduct and analyse their own research study to aid in their consolidation of research methods</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Develop psychological vocabulary an apply it in a variety of contexts</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Master the skills of analysis and evaluation</a:t>
                      </a:r>
                    </a:p>
                    <a:p>
                      <a:pPr marL="171450" indent="-171450">
                        <a:buFont typeface="Arial" panose="020B0604020202020204" pitchFamily="34" charset="0"/>
                        <a:buChar char="•"/>
                      </a:pPr>
                      <a:endParaRPr lang="en-GB" sz="1000" dirty="0">
                        <a:solidFill>
                          <a:schemeClr val="tx1"/>
                        </a:solidFill>
                      </a:endParaRPr>
                    </a:p>
                    <a:p>
                      <a:pPr marL="171450" indent="-171450">
                        <a:buFont typeface="Arial" panose="020B0604020202020204" pitchFamily="34" charset="0"/>
                        <a:buChar char="•"/>
                      </a:pPr>
                      <a:r>
                        <a:rPr lang="en-GB" sz="1000" dirty="0">
                          <a:solidFill>
                            <a:schemeClr val="tx1"/>
                          </a:solidFill>
                        </a:rPr>
                        <a:t>Show how psychological knowledge and ideas change over time and how these inform our understanding of behaviour</a:t>
                      </a:r>
                    </a:p>
                    <a:p>
                      <a:pPr marL="171450" indent="-171450">
                        <a:buFont typeface="Arial" panose="020B0604020202020204" pitchFamily="34" charset="0"/>
                        <a:buChar char="•"/>
                      </a:pPr>
                      <a:endParaRPr lang="en-GB" sz="1000" dirty="0">
                        <a:solidFill>
                          <a:srgbClr val="FF0000"/>
                        </a:solidFill>
                      </a:endParaRPr>
                    </a:p>
                  </a:txBody>
                  <a:tcPr marT="45721" marB="4572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347901"/>
                  </a:ext>
                </a:extLst>
              </a:tr>
            </a:tbl>
          </a:graphicData>
        </a:graphic>
      </p:graphicFrame>
      <p:sp>
        <p:nvSpPr>
          <p:cNvPr id="4" name="TextBox 3">
            <a:extLst>
              <a:ext uri="{FF2B5EF4-FFF2-40B4-BE49-F238E27FC236}">
                <a16:creationId xmlns:a16="http://schemas.microsoft.com/office/drawing/2014/main" id="{CB185927-E7CF-5365-415A-9BDDB9B518E5}"/>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 YEAR 12 CURRICULUM OVERVIEW - PSYCHOLOGY</a:t>
            </a:r>
          </a:p>
        </p:txBody>
      </p:sp>
    </p:spTree>
    <p:extLst>
      <p:ext uri="{BB962C8B-B14F-4D97-AF65-F5344CB8AC3E}">
        <p14:creationId xmlns:p14="http://schemas.microsoft.com/office/powerpoint/2010/main" val="1984378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E9A3CC-ED88-455F-A5F5-7BC56D2D5584}"/>
              </a:ext>
            </a:extLst>
          </p:cNvPr>
          <p:cNvSpPr/>
          <p:nvPr/>
        </p:nvSpPr>
        <p:spPr>
          <a:xfrm>
            <a:off x="707013" y="135353"/>
            <a:ext cx="11340446" cy="1983835"/>
          </a:xfrm>
          <a:prstGeom prst="rect">
            <a:avLst/>
          </a:prstGeom>
          <a:noFill/>
          <a:ln/>
        </p:spPr>
        <p:style>
          <a:lnRef idx="2">
            <a:schemeClr val="accent6"/>
          </a:lnRef>
          <a:fillRef idx="1">
            <a:schemeClr val="lt1"/>
          </a:fillRef>
          <a:effectRef idx="0">
            <a:schemeClr val="accent6"/>
          </a:effectRef>
          <a:fontRef idx="minor">
            <a:schemeClr val="dk1"/>
          </a:fontRef>
        </p:style>
        <p:txBody>
          <a:bodyPr lIns="91440" tIns="45721" rIns="91440" bIns="45721"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The Big Picture Intent:</a:t>
            </a:r>
            <a:r>
              <a:rPr kumimoji="0" lang="en-GB" sz="1200" b="1" i="1"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1200" b="1" i="1"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Year 13</a:t>
            </a:r>
            <a:r>
              <a:rPr kumimoji="0" lang="en-GB" sz="1200" b="0" i="0" u="none" strike="noStrike" kern="1200" cap="none" spc="-30"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psychology is</a:t>
            </a:r>
            <a:r>
              <a:rPr kumimoji="0" lang="en-GB" sz="1200" b="0" i="0" u="none" strike="noStrike" kern="1200" cap="none" spc="-14"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designed</a:t>
            </a:r>
            <a:r>
              <a:rPr kumimoji="0" lang="en-GB" sz="1200" b="0" i="0" u="none" strike="noStrike" kern="1200" cap="none" spc="14"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to</a:t>
            </a:r>
            <a:r>
              <a:rPr kumimoji="0" lang="en-GB" sz="1200" b="0" i="0" u="none" strike="noStrike" kern="1200" cap="none" spc="-5"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maximise</a:t>
            </a:r>
            <a:r>
              <a:rPr kumimoji="0" lang="en-GB" sz="1200" b="0" i="0" u="none" strike="noStrike" kern="1200" cap="none" spc="-5"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progression</a:t>
            </a:r>
            <a:r>
              <a:rPr kumimoji="0" lang="en-GB" sz="1200" b="0" i="0" u="none" strike="noStrike" kern="1200" cap="none" spc="14"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in</a:t>
            </a:r>
            <a:r>
              <a:rPr kumimoji="0" lang="en-GB" sz="1200" b="0" i="0" u="none" strike="noStrike" kern="1200" cap="none" spc="-5"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preparation</a:t>
            </a:r>
            <a:r>
              <a:rPr kumimoji="0" lang="en-GB" sz="1200" b="0" i="0" u="none" strike="noStrike" kern="1200" cap="none" spc="20"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for</a:t>
            </a:r>
            <a:r>
              <a:rPr kumimoji="0" lang="en-GB" sz="1200" b="0" i="0" u="none" strike="noStrike" kern="1200" cap="none" spc="-5"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year 13</a:t>
            </a:r>
            <a:r>
              <a:rPr kumimoji="0" lang="en-GB" sz="1200" b="0" i="0" u="none" strike="noStrike" kern="1200" cap="none" spc="-25"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examination</a:t>
            </a:r>
            <a:r>
              <a:rPr kumimoji="0" lang="en-GB" sz="1200" b="0" i="0" u="none" strike="noStrike" kern="1200" cap="none" spc="-5"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and</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 the study of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psychology</a:t>
            </a:r>
            <a:r>
              <a:rPr kumimoji="0" lang="en-GB" sz="1200" b="0" i="0" u="none" strike="noStrike" kern="1200" cap="none" spc="-5"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at</a:t>
            </a:r>
            <a:r>
              <a:rPr kumimoji="0" lang="en-GB" sz="1200" b="0" i="0" u="none" strike="noStrike" kern="1200" cap="none" spc="-5"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degree</a:t>
            </a:r>
            <a:r>
              <a:rPr kumimoji="0" lang="en-GB" sz="1200" b="0" i="0" u="none" strike="noStrike" kern="1200" cap="none" spc="5"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level. The</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 A-Level </a:t>
            </a:r>
            <a:r>
              <a:rPr kumimoji="0" lang="en-GB" sz="12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psychology curriculum continues to be broad and balanced in year 13 and seeks to continue to foster a lifelong interest in psychological concepts and issues in students, beyond the classroom and into adulthood. Many</a:t>
            </a:r>
            <a:r>
              <a:rPr kumimoji="0" lang="en-GB" sz="1200" b="0" i="0" u="none" strike="noStrike" kern="1200" cap="none" spc="-5" normalizeH="0" baseline="0" noProof="0" dirty="0">
                <a:ln>
                  <a:noFill/>
                </a:ln>
                <a:solidFill>
                  <a:prstClr val="black"/>
                </a:solidFill>
                <a:effectLst/>
                <a:uLnTx/>
                <a:uFillTx/>
                <a:latin typeface="Calibri" panose="020F0502020204030204"/>
                <a:ea typeface="Times New Roman" panose="02020603050405020304" pitchFamily="18" charset="0"/>
                <a:cs typeface="Calibri"/>
              </a:rPr>
              <a:t> new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topics in year 13</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present</a:t>
            </a:r>
            <a:r>
              <a:rPr kumimoji="0" lang="en-GB" sz="1200" b="0" i="0" u="none" strike="noStrike" kern="1200" cap="none" spc="5"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opportunities</a:t>
            </a:r>
            <a:r>
              <a:rPr kumimoji="0" lang="en-GB" sz="1200" b="0" i="0" u="none" strike="noStrike" kern="1200" cap="none" spc="25"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to</a:t>
            </a:r>
            <a:r>
              <a:rPr kumimoji="0" lang="en-GB" sz="1200" b="0" i="0" u="none" strike="noStrike" kern="1200" cap="none" spc="-5" normalizeH="0" baseline="0" noProof="0" dirty="0">
                <a:ln>
                  <a:noFill/>
                </a:ln>
                <a:solidFill>
                  <a:prstClr val="black"/>
                </a:solidFill>
                <a:effectLst/>
                <a:uLnTx/>
                <a:uFillTx/>
                <a:latin typeface="Calibri" panose="020F0502020204030204"/>
                <a:ea typeface="Times New Roman" panose="02020603050405020304" pitchFamily="18" charset="0"/>
                <a:cs typeface="Calibri"/>
              </a:rPr>
              <a:t> broaden students psychological knowledge and understanding, as well as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recap</a:t>
            </a:r>
            <a:r>
              <a:rPr kumimoji="0" lang="en-GB" sz="1200" b="0" i="0" u="none" strike="noStrike" kern="1200" cap="none" spc="5"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on</a:t>
            </a:r>
            <a:r>
              <a:rPr kumimoji="0" lang="en-GB" sz="1200" b="0" i="0" u="none" strike="noStrike" kern="1200" cap="none" spc="-5"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year</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25" normalizeH="0" baseline="0" noProof="0" dirty="0">
                <a:ln>
                  <a:noFill/>
                </a:ln>
                <a:solidFill>
                  <a:prstClr val="black"/>
                </a:solidFill>
                <a:effectLst/>
                <a:uLnTx/>
                <a:uFillTx/>
                <a:latin typeface="Calibri" panose="020F0502020204030204"/>
                <a:ea typeface="Times New Roman" panose="02020603050405020304" pitchFamily="18" charset="0"/>
                <a:cs typeface="Calibri"/>
              </a:rPr>
              <a:t>12</a:t>
            </a:r>
            <a:r>
              <a:rPr kumimoji="0" lang="en-GB" sz="1200" b="0" i="0" u="none" strike="noStrike" kern="1200" cap="none" spc="-50"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content,</a:t>
            </a:r>
            <a:r>
              <a:rPr kumimoji="0" lang="en-GB" sz="1200" b="0" i="0" u="none" strike="noStrike" kern="1200" cap="none" spc="-44" normalizeH="0" baseline="0" noProof="0" dirty="0">
                <a:ln>
                  <a:noFill/>
                </a:ln>
                <a:solidFill>
                  <a:prstClr val="black"/>
                </a:solidFill>
                <a:effectLst/>
                <a:uLnTx/>
                <a:uFillTx/>
                <a:latin typeface="Calibri" panose="020F0502020204030204"/>
                <a:ea typeface="Times New Roman" panose="02020603050405020304" pitchFamily="18" charset="0"/>
                <a:cs typeface="Calibri"/>
              </a:rPr>
              <a:t> and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linking</a:t>
            </a:r>
            <a:r>
              <a:rPr kumimoji="0" lang="en-GB" sz="1200" b="0" i="0" u="none" strike="noStrike" kern="1200" cap="none" spc="-50"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this</a:t>
            </a:r>
            <a:r>
              <a:rPr kumimoji="0" lang="en-GB" sz="1200" b="0" i="0" u="none" strike="noStrike" kern="1200" cap="none" spc="-44"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to</a:t>
            </a:r>
            <a:r>
              <a:rPr kumimoji="0" lang="en-GB" sz="1200" b="0" i="0" u="none" strike="noStrike" kern="1200" cap="none" spc="-50"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brand</a:t>
            </a:r>
            <a:r>
              <a:rPr kumimoji="0" lang="en-GB" sz="1200" b="0" i="0" u="none" strike="noStrike" kern="1200" cap="none" spc="-44"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new content.</a:t>
            </a:r>
            <a:r>
              <a:rPr kumimoji="0" lang="en-GB" sz="1200" b="0" i="0" u="none" strike="noStrike" kern="1200" cap="none" spc="69"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All</a:t>
            </a:r>
            <a:r>
              <a:rPr kumimoji="0" lang="en-GB" sz="1200" b="0" i="0" u="none" strike="noStrike" kern="1200" cap="none" spc="-50"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topics</a:t>
            </a:r>
            <a:r>
              <a:rPr kumimoji="0" lang="en-GB" sz="1200" b="0" i="0" u="none" strike="noStrike" kern="1200" cap="none" spc="-44"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give</a:t>
            </a:r>
            <a:r>
              <a:rPr kumimoji="0" lang="en-GB" sz="1200" b="0" i="0" u="none" strike="noStrike" kern="1200" cap="none" spc="-50"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students</a:t>
            </a:r>
            <a:r>
              <a:rPr kumimoji="0" lang="en-GB" sz="1200" b="0" i="0" u="none" strike="noStrike" kern="1200" cap="none" spc="-44"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the</a:t>
            </a:r>
            <a:r>
              <a:rPr kumimoji="0" lang="en-GB" sz="1200" b="0" i="0" u="none" strike="noStrike" kern="1200" cap="none" spc="-50"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chance</a:t>
            </a:r>
            <a:r>
              <a:rPr kumimoji="0" lang="en-GB" sz="1200" b="0" i="0" u="none" strike="noStrike" kern="1200" cap="none" spc="-44"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to</a:t>
            </a:r>
            <a:r>
              <a:rPr kumimoji="0" lang="en-GB" sz="1200" b="0" i="0" u="none" strike="noStrike" kern="1200" cap="none" spc="-50"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extended</a:t>
            </a:r>
            <a:r>
              <a:rPr kumimoji="0" lang="en-GB" sz="1200" b="0" i="0" u="none" strike="noStrike" kern="1200" cap="none" spc="-44"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themselves</a:t>
            </a:r>
            <a:r>
              <a:rPr kumimoji="0" lang="en-GB" sz="1200" b="0" i="0" u="none" strike="noStrike" kern="1200" cap="none" spc="-41"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on</a:t>
            </a:r>
            <a:r>
              <a:rPr kumimoji="0" lang="en-GB" sz="1200" b="0" i="0" u="none" strike="noStrike" kern="1200" cap="none" spc="-50"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the</a:t>
            </a:r>
            <a:r>
              <a:rPr kumimoji="0" lang="en-GB" sz="1200" b="0" i="0" u="none" strike="noStrike" kern="1200" cap="none" spc="-44"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journey</a:t>
            </a:r>
            <a:r>
              <a:rPr kumimoji="0" lang="en-GB" sz="1200" b="0" i="0" u="none" strike="noStrike" kern="1200" cap="none" spc="-36"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to</a:t>
            </a:r>
            <a:r>
              <a:rPr kumimoji="0" lang="en-GB" sz="1200" b="0" i="0" u="none" strike="noStrike" kern="1200" cap="none" spc="-50"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achieving</a:t>
            </a:r>
            <a:r>
              <a:rPr kumimoji="0" lang="en-GB" sz="1200" b="0" i="0" u="none" strike="noStrike" kern="1200" cap="none" spc="-44"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Calibri"/>
              </a:rPr>
              <a:t>their</a:t>
            </a:r>
            <a:r>
              <a:rPr kumimoji="0" lang="en-GB" sz="1200" b="0" i="0" u="none" strike="noStrike" kern="1200" cap="none" spc="-44" normalizeH="0" baseline="0" noProof="0" dirty="0">
                <a:ln>
                  <a:noFill/>
                </a:ln>
                <a:solidFill>
                  <a:prstClr val="black"/>
                </a:solidFill>
                <a:effectLst/>
                <a:uLnTx/>
                <a:uFillTx/>
                <a:latin typeface="Calibri" panose="020F0502020204030204"/>
                <a:ea typeface="Times New Roman" panose="02020603050405020304" pitchFamily="18" charset="0"/>
                <a:cs typeface="Calibri"/>
              </a:rPr>
              <a:t> </a:t>
            </a:r>
            <a:r>
              <a:rPr kumimoji="0" lang="en-GB" sz="1200" b="0" i="0" u="none" strike="noStrike" kern="1200" cap="none" spc="-11" normalizeH="0" baseline="0" noProof="0" dirty="0">
                <a:ln>
                  <a:noFill/>
                </a:ln>
                <a:solidFill>
                  <a:prstClr val="black"/>
                </a:solidFill>
                <a:effectLst/>
                <a:uLnTx/>
                <a:uFillTx/>
                <a:latin typeface="Calibri" panose="020F0502020204030204"/>
                <a:ea typeface="Times New Roman" panose="02020603050405020304" pitchFamily="18" charset="0"/>
                <a:cs typeface="Calibri"/>
              </a:rPr>
              <a:t>potential. </a:t>
            </a:r>
            <a:r>
              <a:rPr kumimoji="0" lang="en-GB" sz="12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The year 13 curriculum outlines a continued logical learning journey for our students in the second year of  A level, where core concepts and theories continue to be embedded and student confidence built in their use in each subsequent unit of work. This approach enables students to build their knowledge, understanding and attainment as the course comes to an end. </a:t>
            </a:r>
            <a:r>
              <a:rPr kumimoji="0" lang="en-GB"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All students will be able to access the main content of all lessons and all students will be taught to the top with scaffolding, adaptive teaching and stretch and challenge provided where necessary.</a:t>
            </a:r>
            <a:r>
              <a:rPr kumimoji="0" lang="en-GB" sz="12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p>
        </p:txBody>
      </p:sp>
      <p:sp>
        <p:nvSpPr>
          <p:cNvPr id="12" name="Rectangle 11">
            <a:extLst>
              <a:ext uri="{FF2B5EF4-FFF2-40B4-BE49-F238E27FC236}">
                <a16:creationId xmlns:a16="http://schemas.microsoft.com/office/drawing/2014/main" id="{C4D060B6-03F5-473E-82FB-E36A9F53B2B9}"/>
              </a:ext>
            </a:extLst>
          </p:cNvPr>
          <p:cNvSpPr/>
          <p:nvPr/>
        </p:nvSpPr>
        <p:spPr>
          <a:xfrm>
            <a:off x="707012" y="2171439"/>
            <a:ext cx="6193776" cy="3576267"/>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1" rIns="91440" bIns="45721"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50" b="1" i="0" u="none" strike="noStrike" kern="1200" cap="none" spc="0" normalizeH="0" baseline="0" noProof="0" dirty="0">
                <a:ln>
                  <a:noFill/>
                </a:ln>
                <a:solidFill>
                  <a:prstClr val="black"/>
                </a:solidFill>
                <a:effectLst/>
                <a:uLnTx/>
                <a:uFillTx/>
                <a:latin typeface="Calibri" panose="020F0502020204030204"/>
                <a:ea typeface="+mn-ea"/>
                <a:cs typeface="+mn-cs"/>
              </a:rPr>
              <a:t>Implementation: </a:t>
            </a:r>
            <a:endParaRPr kumimoji="0" lang="en-GB" sz="850" b="1"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mn-cs"/>
              </a:rPr>
              <a:t>10 lessons are delivered over a fortnightly period. Due to the depth and breadth of the course, students will be co-taught topic</a:t>
            </a:r>
            <a:r>
              <a:rPr lang="en-GB" sz="850" dirty="0">
                <a:solidFill>
                  <a:prstClr val="black"/>
                </a:solidFill>
                <a:latin typeface="Calibri" panose="020F0502020204030204"/>
              </a:rPr>
              <a:t>s. </a:t>
            </a: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mn-cs"/>
              </a:rPr>
              <a:t>Lessons begin with a do now task based on retrieval practice and are chunked and adapted to meet the needs of learners. Students are provided with checklists for each topic to aid in their organisation and revision of the course material.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rPr>
              <a:t>Paper Two topics focus on psychology in context, covering: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rPr>
              <a:t>Approaches (Y12)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rPr>
              <a:t>Biopsychology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rPr>
              <a:t>Research Methods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rPr>
              <a:t>Paper Three topics focus on issues and options in psychology, covering: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rPr>
              <a:t>Issues and Debates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rPr>
              <a:t>Forensic Psychology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rPr>
              <a:t>Schizophrenia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rPr>
              <a:t>Gender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mn-cs"/>
              </a:rPr>
              <a:t>The skills of application, analysis and evaluation are explicitly taught as part of the learning process. Once taught, Research Methods is embedded into each topic throughout the course. Issues and Debates is a synoptic topic and so is embedded throughout but delivered  fully once all areas of the course have been delivered. Formal structures to answering A level questions will be embedded as will literacy and use of psychological vocabulary. Students will be expected to demonstrate mathematical skills such as calculating fractions, percentages and decimals and being able to present data in a graphical format.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rPr>
              <a:t>The A level is 100% exam-based with students </a:t>
            </a:r>
            <a:r>
              <a:rPr kumimoji="0" lang="en-GB" sz="850" b="0" i="0" u="none" strike="noStrike" kern="1200" cap="none" spc="0" normalizeH="0" baseline="0" noProof="0" dirty="0" err="1">
                <a:ln>
                  <a:noFill/>
                </a:ln>
                <a:solidFill>
                  <a:prstClr val="black"/>
                </a:solidFill>
                <a:effectLst/>
                <a:uLnTx/>
                <a:uFillTx/>
                <a:latin typeface="Calibri" panose="020F0502020204030204"/>
                <a:ea typeface="+mn-ea"/>
                <a:cs typeface="Calibri"/>
              </a:rPr>
              <a:t>sitting</a:t>
            </a:r>
            <a:r>
              <a:rPr kumimoji="0" lang="en-GB" sz="850" b="0" i="0" u="none" strike="noStrike" kern="1200" cap="none" spc="0" normalizeH="0" baseline="0" noProof="0" dirty="0">
                <a:ln>
                  <a:noFill/>
                </a:ln>
                <a:solidFill>
                  <a:prstClr val="black"/>
                </a:solidFill>
                <a:effectLst/>
                <a:uLnTx/>
                <a:uFillTx/>
                <a:latin typeface="Calibri" panose="020F0502020204030204"/>
                <a:ea typeface="+mn-ea"/>
                <a:cs typeface="Calibri"/>
              </a:rPr>
              <a:t> three externally assessed papers at the end of Y13. Students are given 2 hours to complete each paper. Each section of the paper consists of a similar format: multiple choice, short answer and extended writing questions. Papers 1 &amp; 3 follow the same format – 24 marks per section, 4 sections. Paper 2 has 3 sections as research methods is worth twice the number of marks as a usual section (48 marks). Each paper is equally weighted (33% each) and worth 96 marks. . </a:t>
            </a:r>
          </a:p>
        </p:txBody>
      </p:sp>
      <p:sp>
        <p:nvSpPr>
          <p:cNvPr id="17" name="TextBox 16">
            <a:extLst>
              <a:ext uri="{FF2B5EF4-FFF2-40B4-BE49-F238E27FC236}">
                <a16:creationId xmlns:a16="http://schemas.microsoft.com/office/drawing/2014/main" id="{DA45324B-D4B7-4C16-9F7F-7F19E938E0DB}"/>
              </a:ext>
            </a:extLst>
          </p:cNvPr>
          <p:cNvSpPr txBox="1"/>
          <p:nvPr/>
        </p:nvSpPr>
        <p:spPr>
          <a:xfrm rot="16200000">
            <a:off x="-2903612" y="3244269"/>
            <a:ext cx="6601386" cy="369462"/>
          </a:xfrm>
          <a:prstGeom prst="rect">
            <a:avLst/>
          </a:prstGeom>
          <a:solidFill>
            <a:schemeClr val="accent6">
              <a:lumMod val="60000"/>
              <a:lumOff val="40000"/>
            </a:schemeClr>
          </a:solidFill>
          <a:ln>
            <a:solidFill>
              <a:schemeClr val="accent6">
                <a:lumMod val="75000"/>
              </a:schemeClr>
            </a:solidFill>
          </a:ln>
        </p:spPr>
        <p:txBody>
          <a:bodyPr wrap="square" lIns="91440" tIns="45721" rIns="91440" bIns="45721"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1"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Y13 CURRICULUM OVERVIEW - PSYCHOLOGY</a:t>
            </a:r>
          </a:p>
        </p:txBody>
      </p:sp>
      <p:sp>
        <p:nvSpPr>
          <p:cNvPr id="11" name="TextBox 10">
            <a:extLst>
              <a:ext uri="{FF2B5EF4-FFF2-40B4-BE49-F238E27FC236}">
                <a16:creationId xmlns:a16="http://schemas.microsoft.com/office/drawing/2014/main" id="{FF69A88C-FEFB-4333-9F2B-7EA6D3D96551}"/>
              </a:ext>
            </a:extLst>
          </p:cNvPr>
          <p:cNvSpPr txBox="1"/>
          <p:nvPr/>
        </p:nvSpPr>
        <p:spPr>
          <a:xfrm>
            <a:off x="7006350" y="2198718"/>
            <a:ext cx="2484492" cy="3548988"/>
          </a:xfrm>
          <a:prstGeom prst="rect">
            <a:avLst/>
          </a:prstGeom>
          <a:ln/>
        </p:spPr>
        <p:style>
          <a:lnRef idx="2">
            <a:schemeClr val="accent6"/>
          </a:lnRef>
          <a:fillRef idx="1">
            <a:schemeClr val="lt1"/>
          </a:fillRef>
          <a:effectRef idx="0">
            <a:schemeClr val="accent6"/>
          </a:effectRef>
          <a:fontRef idx="minor">
            <a:schemeClr val="dk1"/>
          </a:fontRef>
        </p:style>
        <p:txBody>
          <a:bodyPr wrap="square" lIns="91440" tIns="45721" rIns="91440" bIns="45721"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Key Summative Assessments: </a:t>
            </a: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A minimum of 6 formal assessments over the school year; consisting of at least one mid-topic or end of topic assessment per topic</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1 X cumulative summer-term mock exam based on Y12 (paper one and two) topics.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Each assessment (including mock exams) followed by teacher feedback and student DIRT task(s).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Weekly homework based primarily on knowledge retrieval as well as some instances of flipped learning. </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Retrieval (do now) task at the start of each lesson, live marking and low stakes quizzing when needed. </a:t>
            </a:r>
          </a:p>
        </p:txBody>
      </p:sp>
      <p:sp>
        <p:nvSpPr>
          <p:cNvPr id="6" name="Rectangle 5">
            <a:extLst>
              <a:ext uri="{FF2B5EF4-FFF2-40B4-BE49-F238E27FC236}">
                <a16:creationId xmlns:a16="http://schemas.microsoft.com/office/drawing/2014/main" id="{11B757BD-1D5D-7FFB-5EF1-17F30FDBDF7E}"/>
              </a:ext>
            </a:extLst>
          </p:cNvPr>
          <p:cNvSpPr/>
          <p:nvPr/>
        </p:nvSpPr>
        <p:spPr>
          <a:xfrm>
            <a:off x="707013" y="5810266"/>
            <a:ext cx="11340446" cy="923828"/>
          </a:xfrm>
          <a:prstGeom prst="rect">
            <a:avLst/>
          </a:prstGeom>
          <a:noFill/>
          <a:ln/>
        </p:spPr>
        <p:style>
          <a:lnRef idx="2">
            <a:schemeClr val="accent6"/>
          </a:lnRef>
          <a:fillRef idx="1">
            <a:schemeClr val="lt1"/>
          </a:fillRef>
          <a:effectRef idx="0">
            <a:schemeClr val="accent6"/>
          </a:effectRef>
          <a:fontRef idx="minor">
            <a:schemeClr val="dk1"/>
          </a:fontRef>
        </p:style>
        <p:txBody>
          <a:bodyPr lIns="91440" tIns="45721" rIns="91440" bIns="45721" rtlCol="0" anchor="ctr"/>
          <a:lstStyle/>
          <a:p>
            <a:pPr marL="97159" marR="210828" lvl="0" indent="0" algn="l" defTabSz="914400" rtl="0" eaLnBrk="0" fontAlgn="auto" latinLnBrk="0" hangingPunct="0">
              <a:lnSpc>
                <a:spcPct val="101000"/>
              </a:lnSpc>
              <a:spcBef>
                <a:spcPts val="0"/>
              </a:spcBef>
              <a:spcAft>
                <a:spcPts val="0"/>
              </a:spcAft>
              <a:buClrTx/>
              <a:buSzTx/>
              <a:buFontTx/>
              <a:buNone/>
              <a:tabLst/>
              <a:defRPr/>
            </a:pPr>
            <a:r>
              <a:rPr kumimoji="0" lang="en-GB" sz="900" b="1"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Impact: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S</a:t>
            </a:r>
            <a:r>
              <a:rPr kumimoji="0" lang="en-GB" sz="900" b="0" i="0" u="none" strike="noStrike" kern="1200" cap="none" spc="0" normalizeH="0" baseline="0" noProof="0" dirty="0" err="1">
                <a:ln>
                  <a:noFill/>
                </a:ln>
                <a:solidFill>
                  <a:prstClr val="black"/>
                </a:solidFill>
                <a:effectLst/>
                <a:uLnTx/>
                <a:uFillTx/>
                <a:latin typeface="Calibri"/>
                <a:ea typeface="Times New Roman" panose="02020603050405020304" pitchFamily="18" charset="0"/>
                <a:cs typeface="Calibri"/>
              </a:rPr>
              <a:t>tudents</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 will continue to feel challenged and excited by the psychology curriculum, they will have a solid understanding of why people think, feel, behave and develop in the way they do. Students</a:t>
            </a:r>
            <a:r>
              <a:rPr kumimoji="0" lang="en-GB" sz="900" b="0" i="0" u="none" strike="noStrike" kern="1200" cap="none" spc="-5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will</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have</a:t>
            </a:r>
            <a:r>
              <a:rPr kumimoji="0" lang="en-GB" sz="900" b="0" i="0" u="none" strike="noStrike" kern="1200" cap="none" spc="-5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increased</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understanding</a:t>
            </a:r>
            <a:r>
              <a:rPr kumimoji="0" lang="en-GB" sz="900" b="0" i="0" u="none" strike="noStrike" kern="1200" cap="none" spc="-2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and</a:t>
            </a:r>
            <a:r>
              <a:rPr kumimoji="0" lang="en-GB" sz="900" b="0" i="0" u="none" strike="noStrike" kern="1200" cap="none" spc="-4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confidence</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in</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 level psychology and</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be</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able</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to</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master</a:t>
            </a:r>
            <a:r>
              <a:rPr kumimoji="0" lang="en-GB" sz="900" b="0" i="0" u="none" strike="noStrike" kern="1200" cap="none" spc="-4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skills</a:t>
            </a:r>
            <a:r>
              <a:rPr kumimoji="0" lang="en-GB" sz="900" b="0" i="0" u="none" strike="noStrike" kern="1200" cap="none" spc="-5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enabling them to tackle challenging</a:t>
            </a:r>
            <a:r>
              <a:rPr kumimoji="0" lang="en-GB" sz="900" b="0" i="0" u="none" strike="noStrike" kern="1200" cap="none" spc="-4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psychological concepts and questions. Students</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will</a:t>
            </a:r>
            <a:r>
              <a:rPr kumimoji="0" lang="en-GB" sz="900" b="0" i="0" u="none" strike="noStrike" kern="1200" cap="none" spc="20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know</a:t>
            </a:r>
            <a:r>
              <a:rPr kumimoji="0" lang="en-GB" sz="900" b="0" i="0" u="none" strike="noStrike" kern="1200" cap="none" spc="-5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more</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and</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remember</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more.</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They</a:t>
            </a:r>
            <a:r>
              <a:rPr kumimoji="0" lang="en-GB" sz="900" b="0" i="0" u="none" strike="noStrike" kern="1200" cap="none" spc="-4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will</a:t>
            </a:r>
            <a:r>
              <a:rPr kumimoji="0" lang="en-GB" sz="900" b="0" i="0" u="none" strike="noStrike" kern="1200" cap="none" spc="-5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be more</a:t>
            </a:r>
            <a:r>
              <a:rPr kumimoji="0" lang="en-GB" sz="900" b="0" i="0" u="none" strike="noStrike" kern="1200" cap="none" spc="20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familiar</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with</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a:t>
            </a:r>
            <a:r>
              <a:rPr kumimoji="0" lang="en-GB" sz="900" b="0" i="0" u="none" strike="noStrike" kern="1200" cap="none" spc="-2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variety</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of</a:t>
            </a:r>
            <a:r>
              <a:rPr kumimoji="0" lang="en-GB" sz="900" b="0" i="0" u="none" strike="noStrike" kern="1200" cap="none" spc="-2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exam</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questions</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and</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be</a:t>
            </a:r>
            <a:r>
              <a:rPr kumimoji="0" lang="en-GB" sz="900" b="0" i="0" u="none" strike="noStrike" kern="1200" cap="none" spc="-1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suitably</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prepared to</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answer</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examination</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style</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questions. There</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will</a:t>
            </a:r>
            <a:r>
              <a:rPr kumimoji="0" lang="en-GB" sz="900" b="0" i="0" u="none" strike="noStrike" kern="1200" cap="none" spc="-4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be</a:t>
            </a:r>
            <a:r>
              <a:rPr kumimoji="0" lang="en-GB" sz="900" b="0" i="0" u="none" strike="noStrike" kern="1200" cap="none" spc="-1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increase</a:t>
            </a:r>
            <a:r>
              <a:rPr kumimoji="0" lang="en-GB" sz="900" b="0" i="0" u="none" strike="noStrike" kern="1200" cap="none" spc="-14"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in</a:t>
            </a:r>
            <a:r>
              <a:rPr kumimoji="0" lang="en-GB" sz="900" b="0" i="0" u="none" strike="noStrike" kern="1200" cap="none" spc="-25"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attainment,</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evidenced in</a:t>
            </a:r>
            <a:r>
              <a:rPr kumimoji="0" lang="en-GB" sz="900" b="0" i="0" u="none" strike="noStrike" kern="1200" cap="none" spc="-36"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regular,</a:t>
            </a:r>
            <a:r>
              <a:rPr kumimoji="0" lang="en-GB" sz="900" b="0" i="0" u="none" strike="noStrike" kern="1200" cap="none" spc="-1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formal</a:t>
            </a:r>
            <a:r>
              <a:rPr kumimoji="0" lang="en-GB" sz="900" b="0" i="0" u="none" strike="noStrike" kern="1200" cap="none" spc="-20"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and</a:t>
            </a:r>
            <a:r>
              <a:rPr kumimoji="0" lang="en-GB" sz="900" b="0" i="0" u="none" strike="noStrike" kern="1200" cap="none" spc="201" normalizeH="0" baseline="0" noProof="0" dirty="0">
                <a:ln>
                  <a:noFill/>
                </a:ln>
                <a:solidFill>
                  <a:prstClr val="black"/>
                </a:solidFill>
                <a:effectLst/>
                <a:uLnTx/>
                <a:uFillTx/>
                <a:latin typeface="Calibri"/>
                <a:ea typeface="Times New Roman" panose="02020603050405020304" pitchFamily="18" charset="0"/>
                <a:cs typeface="Calibri"/>
              </a:rPr>
              <a:t> </a:t>
            </a:r>
            <a:r>
              <a:rPr kumimoji="0" lang="en-GB" sz="900" b="0" i="0" u="none" strike="noStrike" kern="1200" cap="none" spc="0" normalizeH="0" baseline="0" noProof="0" dirty="0">
                <a:ln>
                  <a:noFill/>
                </a:ln>
                <a:solidFill>
                  <a:prstClr val="black"/>
                </a:solidFill>
                <a:effectLst/>
                <a:uLnTx/>
                <a:uFillTx/>
                <a:latin typeface="Calibri"/>
                <a:ea typeface="Times New Roman" panose="02020603050405020304" pitchFamily="18" charset="0"/>
                <a:cs typeface="Calibri"/>
              </a:rPr>
              <a:t>interleaved assessments. The study of psychology at A level could facilitate our students transitioning onto several possible related university and/or apprenticeship courses, as well as into the world of work. Successful psychology students may go on to study the subject at a higher degree level or pursue related degrees in areas such as mental health nursing, medicine, neuroscience, sociology, criminology or law. They may also go onto establish careers in research, mathematics, or teaching.</a:t>
            </a:r>
            <a:endParaRPr kumimoji="0" lang="en-GB" sz="900" b="1" i="1"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1" i="1" u="none" strike="noStrike" kern="1200" cap="none" spc="0" normalizeH="0" baseline="0" noProof="0" dirty="0">
              <a:ln>
                <a:noFill/>
              </a:ln>
              <a:solidFill>
                <a:prstClr val="black"/>
              </a:solidFill>
              <a:effectLst/>
              <a:uLnTx/>
              <a:uFillTx/>
              <a:latin typeface="Calibri" panose="020F0502020204030204"/>
              <a:ea typeface="+mn-ea"/>
              <a:cs typeface="Calibri"/>
            </a:endParaRPr>
          </a:p>
        </p:txBody>
      </p:sp>
      <p:sp>
        <p:nvSpPr>
          <p:cNvPr id="3" name="TextBox 2">
            <a:extLst>
              <a:ext uri="{FF2B5EF4-FFF2-40B4-BE49-F238E27FC236}">
                <a16:creationId xmlns:a16="http://schemas.microsoft.com/office/drawing/2014/main" id="{5ADF5DF2-1CBE-5F33-81E3-71608C687A9C}"/>
              </a:ext>
            </a:extLst>
          </p:cNvPr>
          <p:cNvSpPr txBox="1"/>
          <p:nvPr/>
        </p:nvSpPr>
        <p:spPr>
          <a:xfrm>
            <a:off x="9575512" y="3067018"/>
            <a:ext cx="2471947" cy="1785106"/>
          </a:xfrm>
          <a:prstGeom prst="rect">
            <a:avLst/>
          </a:prstGeom>
          <a:noFill/>
          <a:ln>
            <a:solidFill>
              <a:schemeClr val="accent6">
                <a:lumMod val="75000"/>
              </a:schemeClr>
            </a:solidFill>
          </a:ln>
        </p:spPr>
        <p:txBody>
          <a:bodyPr wrap="square" lIns="91440" tIns="45721" rIns="91440" bIns="45721"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Autumn Term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Y2 Research Methods, Schizophrenia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Spring Term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Forensic Psychology, Gender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Issues and Debates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Summer Term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a:ea typeface="+mn-lt"/>
                <a:cs typeface="Calibri" panose="020F0502020204030204"/>
              </a:rPr>
              <a:t>Revision, Exam Preparation</a:t>
            </a:r>
          </a:p>
        </p:txBody>
      </p:sp>
    </p:spTree>
    <p:extLst>
      <p:ext uri="{BB962C8B-B14F-4D97-AF65-F5344CB8AC3E}">
        <p14:creationId xmlns:p14="http://schemas.microsoft.com/office/powerpoint/2010/main" val="4096814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392fc9c-7553-47dc-803b-26b25a2de0f1">
      <Terms xmlns="http://schemas.microsoft.com/office/infopath/2007/PartnerControls"/>
    </lcf76f155ced4ddcb4097134ff3c332f>
    <TaxCatchAll xmlns="57df32e7-0eb3-411a-bdc1-4569ed01d64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2CB9EE528115249BA62337DA4128932" ma:contentTypeVersion="15" ma:contentTypeDescription="Create a new document." ma:contentTypeScope="" ma:versionID="ecaba4730d42e138d04f60299e946f1e">
  <xsd:schema xmlns:xsd="http://www.w3.org/2001/XMLSchema" xmlns:xs="http://www.w3.org/2001/XMLSchema" xmlns:p="http://schemas.microsoft.com/office/2006/metadata/properties" xmlns:ns2="7392fc9c-7553-47dc-803b-26b25a2de0f1" xmlns:ns3="57df32e7-0eb3-411a-bdc1-4569ed01d643" targetNamespace="http://schemas.microsoft.com/office/2006/metadata/properties" ma:root="true" ma:fieldsID="e3487713bf344f8215e03d25571a0749" ns2:_="" ns3:_="">
    <xsd:import namespace="7392fc9c-7553-47dc-803b-26b25a2de0f1"/>
    <xsd:import namespace="57df32e7-0eb3-411a-bdc1-4569ed01d64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2fc9c-7553-47dc-803b-26b25a2de0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4f5072b-5b62-4ce9-94c2-9ac747abd3c5"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df32e7-0eb3-411a-bdc1-4569ed01d64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7fc3d3d-067a-4fb2-91a2-0b64df818eb4}" ma:internalName="TaxCatchAll" ma:showField="CatchAllData" ma:web="57df32e7-0eb3-411a-bdc1-4569ed01d6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46D9BE-AD98-471D-B519-BFFB20BC488E}">
  <ds:schemaRefs>
    <ds:schemaRef ds:uri="http://schemas.microsoft.com/office/2006/metadata/properties"/>
    <ds:schemaRef ds:uri="http://schemas.microsoft.com/office/infopath/2007/PartnerControls"/>
    <ds:schemaRef ds:uri="7392fc9c-7553-47dc-803b-26b25a2de0f1"/>
    <ds:schemaRef ds:uri="57df32e7-0eb3-411a-bdc1-4569ed01d643"/>
  </ds:schemaRefs>
</ds:datastoreItem>
</file>

<file path=customXml/itemProps2.xml><?xml version="1.0" encoding="utf-8"?>
<ds:datastoreItem xmlns:ds="http://schemas.openxmlformats.org/officeDocument/2006/customXml" ds:itemID="{66EA9D57-CA93-4A8A-9850-830FF089497E}">
  <ds:schemaRefs>
    <ds:schemaRef ds:uri="http://schemas.microsoft.com/sharepoint/v3/contenttype/forms"/>
  </ds:schemaRefs>
</ds:datastoreItem>
</file>

<file path=customXml/itemProps3.xml><?xml version="1.0" encoding="utf-8"?>
<ds:datastoreItem xmlns:ds="http://schemas.openxmlformats.org/officeDocument/2006/customXml" ds:itemID="{EE02DA5A-10C4-4ABE-83C0-341EB84DB39B}"/>
</file>

<file path=docProps/app.xml><?xml version="1.0" encoding="utf-8"?>
<Properties xmlns="http://schemas.openxmlformats.org/officeDocument/2006/extended-properties" xmlns:vt="http://schemas.openxmlformats.org/officeDocument/2006/docPropsVTypes">
  <TotalTime>68</TotalTime>
  <Words>8776</Words>
  <Application>Microsoft Office PowerPoint</Application>
  <PresentationFormat>Widescreen</PresentationFormat>
  <Paragraphs>950</Paragraphs>
  <Slides>16</Slides>
  <Notes>15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Arial</vt:lpstr>
      <vt:lpstr>Calibri</vt:lpstr>
      <vt:lpstr>Calibri (Body)</vt:lpstr>
      <vt:lpstr>Calibri Light</vt:lpstr>
      <vt:lpstr>Courier New</vt:lpstr>
      <vt:lpstr>Helvetica</vt:lpstr>
      <vt:lpstr>Open Sans</vt:lpstr>
      <vt:lpstr>Verdana</vt:lpstr>
      <vt:lpstr>Office Theme</vt:lpstr>
      <vt:lpstr>Template PresentationGo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Level Psychology </vt:lpstr>
    </vt:vector>
  </TitlesOfParts>
  <Company>Idsall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SCollymore</dc:creator>
  <cp:lastModifiedBy>SCollymore</cp:lastModifiedBy>
  <cp:revision>12</cp:revision>
  <dcterms:created xsi:type="dcterms:W3CDTF">2023-03-27T11:39:57Z</dcterms:created>
  <dcterms:modified xsi:type="dcterms:W3CDTF">2024-06-10T14:09:49Z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0x01010092CB9EE528115249BA62337DA4128932</vt:lpwstr>
  </property>
  <property fmtid="{D5CDD505-2E9C-101B-9397-08002B2CF9AE}" pid="3" name="MediaServiceImageTags">
    <vt:lpwstr/>
  </property>
</Properties>
</file>