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2" r:id="rId3"/>
    <p:sldId id="263" r:id="rId4"/>
    <p:sldId id="269" r:id="rId5"/>
    <p:sldId id="256" r:id="rId6"/>
    <p:sldId id="264" r:id="rId7"/>
    <p:sldId id="265" r:id="rId8"/>
    <p:sldId id="270" r:id="rId9"/>
    <p:sldId id="266" r:id="rId10"/>
    <p:sldId id="267" r:id="rId11"/>
    <p:sldId id="26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442ED-67EE-4EA8-870C-B05FF8737342}" v="9" dt="2024-05-21T15:59:4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Barfield" userId="fd781e21-ee82-4b36-b124-10187d26e03b" providerId="ADAL" clId="{0E7442ED-67EE-4EA8-870C-B05FF8737342}"/>
    <pc:docChg chg="custSel addSld modSld">
      <pc:chgData name="HBarfield" userId="fd781e21-ee82-4b36-b124-10187d26e03b" providerId="ADAL" clId="{0E7442ED-67EE-4EA8-870C-B05FF8737342}" dt="2024-05-21T16:00:20.570" v="1408" actId="20577"/>
      <pc:docMkLst>
        <pc:docMk/>
      </pc:docMkLst>
      <pc:sldChg chg="modSp mod">
        <pc:chgData name="HBarfield" userId="fd781e21-ee82-4b36-b124-10187d26e03b" providerId="ADAL" clId="{0E7442ED-67EE-4EA8-870C-B05FF8737342}" dt="2024-05-21T15:58:07.629" v="1276" actId="20577"/>
        <pc:sldMkLst>
          <pc:docMk/>
          <pc:sldMk cId="2999962239" sldId="256"/>
        </pc:sldMkLst>
        <pc:spChg chg="mod">
          <ac:chgData name="HBarfield" userId="fd781e21-ee82-4b36-b124-10187d26e03b" providerId="ADAL" clId="{0E7442ED-67EE-4EA8-870C-B05FF8737342}" dt="2024-05-21T15:57:54.431" v="1235"/>
          <ac:spMkLst>
            <pc:docMk/>
            <pc:sldMk cId="2999962239" sldId="256"/>
            <ac:spMk id="8" creationId="{76F7D136-B388-42CB-9277-709107203E42}"/>
          </ac:spMkLst>
        </pc:spChg>
        <pc:spChg chg="mod">
          <ac:chgData name="HBarfield" userId="fd781e21-ee82-4b36-b124-10187d26e03b" providerId="ADAL" clId="{0E7442ED-67EE-4EA8-870C-B05FF8737342}" dt="2024-05-21T15:57:58.959" v="1255" actId="20577"/>
          <ac:spMkLst>
            <pc:docMk/>
            <pc:sldMk cId="2999962239" sldId="256"/>
            <ac:spMk id="9" creationId="{DCFB0D11-9963-45EB-ABD5-21D1A6D4D933}"/>
          </ac:spMkLst>
        </pc:spChg>
        <pc:spChg chg="mod">
          <ac:chgData name="HBarfield" userId="fd781e21-ee82-4b36-b124-10187d26e03b" providerId="ADAL" clId="{0E7442ED-67EE-4EA8-870C-B05FF8737342}" dt="2024-05-21T15:58:07.629" v="1276" actId="20577"/>
          <ac:spMkLst>
            <pc:docMk/>
            <pc:sldMk cId="2999962239" sldId="256"/>
            <ac:spMk id="18" creationId="{8FFFFB0A-4BB4-4D82-8042-B4F7E39063CB}"/>
          </ac:spMkLst>
        </pc:spChg>
      </pc:sldChg>
      <pc:sldChg chg="modSp mod">
        <pc:chgData name="HBarfield" userId="fd781e21-ee82-4b36-b124-10187d26e03b" providerId="ADAL" clId="{0E7442ED-67EE-4EA8-870C-B05FF8737342}" dt="2024-05-21T16:00:20.570" v="1408" actId="20577"/>
        <pc:sldMkLst>
          <pc:docMk/>
          <pc:sldMk cId="3140087084" sldId="257"/>
        </pc:sldMkLst>
        <pc:spChg chg="mod">
          <ac:chgData name="HBarfield" userId="fd781e21-ee82-4b36-b124-10187d26e03b" providerId="ADAL" clId="{0E7442ED-67EE-4EA8-870C-B05FF8737342}" dt="2024-05-21T15:57:33.536" v="1179" actId="113"/>
          <ac:spMkLst>
            <pc:docMk/>
            <pc:sldMk cId="3140087084" sldId="257"/>
            <ac:spMk id="2" creationId="{DAFEE70D-F9BC-43C6-BD2D-080CB957976D}"/>
          </ac:spMkLst>
        </pc:spChg>
        <pc:spChg chg="mod">
          <ac:chgData name="HBarfield" userId="fd781e21-ee82-4b36-b124-10187d26e03b" providerId="ADAL" clId="{0E7442ED-67EE-4EA8-870C-B05FF8737342}" dt="2024-05-21T15:48:19.951" v="104" actId="20577"/>
          <ac:spMkLst>
            <pc:docMk/>
            <pc:sldMk cId="3140087084" sldId="257"/>
            <ac:spMk id="4" creationId="{CFE9A3CC-ED88-455F-A5F5-7BC56D2D5584}"/>
          </ac:spMkLst>
        </pc:spChg>
        <pc:spChg chg="mod">
          <ac:chgData name="HBarfield" userId="fd781e21-ee82-4b36-b124-10187d26e03b" providerId="ADAL" clId="{0E7442ED-67EE-4EA8-870C-B05FF8737342}" dt="2024-05-21T15:57:47.398" v="1233" actId="20577"/>
          <ac:spMkLst>
            <pc:docMk/>
            <pc:sldMk cId="3140087084" sldId="257"/>
            <ac:spMk id="9" creationId="{DCFB0D11-9963-45EB-ABD5-21D1A6D4D933}"/>
          </ac:spMkLst>
        </pc:spChg>
        <pc:spChg chg="mod">
          <ac:chgData name="HBarfield" userId="fd781e21-ee82-4b36-b124-10187d26e03b" providerId="ADAL" clId="{0E7442ED-67EE-4EA8-870C-B05FF8737342}" dt="2024-05-21T16:00:20.570" v="1408" actId="20577"/>
          <ac:spMkLst>
            <pc:docMk/>
            <pc:sldMk cId="3140087084" sldId="257"/>
            <ac:spMk id="16" creationId="{8BB0673B-BC6C-4578-8A00-0A75965EA373}"/>
          </ac:spMkLst>
        </pc:spChg>
        <pc:spChg chg="mod">
          <ac:chgData name="HBarfield" userId="fd781e21-ee82-4b36-b124-10187d26e03b" providerId="ADAL" clId="{0E7442ED-67EE-4EA8-870C-B05FF8737342}" dt="2024-05-21T15:57:40.757" v="1200" actId="20577"/>
          <ac:spMkLst>
            <pc:docMk/>
            <pc:sldMk cId="3140087084" sldId="257"/>
            <ac:spMk id="18" creationId="{8FFFFB0A-4BB4-4D82-8042-B4F7E39063CB}"/>
          </ac:spMkLst>
        </pc:spChg>
      </pc:sldChg>
      <pc:sldChg chg="modSp mod">
        <pc:chgData name="HBarfield" userId="fd781e21-ee82-4b36-b124-10187d26e03b" providerId="ADAL" clId="{0E7442ED-67EE-4EA8-870C-B05FF8737342}" dt="2024-05-21T15:55:31.141" v="824" actId="20577"/>
        <pc:sldMkLst>
          <pc:docMk/>
          <pc:sldMk cId="3601138246" sldId="262"/>
        </pc:sldMkLst>
        <pc:graphicFrameChg chg="mod modGraphic">
          <ac:chgData name="HBarfield" userId="fd781e21-ee82-4b36-b124-10187d26e03b" providerId="ADAL" clId="{0E7442ED-67EE-4EA8-870C-B05FF8737342}" dt="2024-05-21T15:55:31.141" v="824" actId="20577"/>
          <ac:graphicFrameMkLst>
            <pc:docMk/>
            <pc:sldMk cId="3601138246" sldId="262"/>
            <ac:graphicFrameMk id="2" creationId="{03ECC0FE-7E5C-4D31-813E-C951747E128A}"/>
          </ac:graphicFrameMkLst>
        </pc:graphicFrameChg>
      </pc:sldChg>
      <pc:sldChg chg="modSp mod">
        <pc:chgData name="HBarfield" userId="fd781e21-ee82-4b36-b124-10187d26e03b" providerId="ADAL" clId="{0E7442ED-67EE-4EA8-870C-B05FF8737342}" dt="2024-05-21T15:55:40.721" v="825" actId="2165"/>
        <pc:sldMkLst>
          <pc:docMk/>
          <pc:sldMk cId="1743087016" sldId="265"/>
        </pc:sldMkLst>
        <pc:graphicFrameChg chg="modGraphic">
          <ac:chgData name="HBarfield" userId="fd781e21-ee82-4b36-b124-10187d26e03b" providerId="ADAL" clId="{0E7442ED-67EE-4EA8-870C-B05FF8737342}" dt="2024-05-21T15:55:40.721" v="825" actId="2165"/>
          <ac:graphicFrameMkLst>
            <pc:docMk/>
            <pc:sldMk cId="1743087016" sldId="265"/>
            <ac:graphicFrameMk id="2" creationId="{03ECC0FE-7E5C-4D31-813E-C951747E128A}"/>
          </ac:graphicFrameMkLst>
        </pc:graphicFrameChg>
      </pc:sldChg>
      <pc:sldChg chg="modSp mod">
        <pc:chgData name="HBarfield" userId="fd781e21-ee82-4b36-b124-10187d26e03b" providerId="ADAL" clId="{0E7442ED-67EE-4EA8-870C-B05FF8737342}" dt="2024-05-21T15:58:49.714" v="1344" actId="313"/>
        <pc:sldMkLst>
          <pc:docMk/>
          <pc:sldMk cId="1667473028" sldId="266"/>
        </pc:sldMkLst>
        <pc:spChg chg="mod">
          <ac:chgData name="HBarfield" userId="fd781e21-ee82-4b36-b124-10187d26e03b" providerId="ADAL" clId="{0E7442ED-67EE-4EA8-870C-B05FF8737342}" dt="2024-05-21T15:58:21.404" v="1277"/>
          <ac:spMkLst>
            <pc:docMk/>
            <pc:sldMk cId="1667473028" sldId="266"/>
            <ac:spMk id="8" creationId="{8C441CE1-9FF3-4E35-AE1B-3AC665D006E8}"/>
          </ac:spMkLst>
        </pc:spChg>
        <pc:spChg chg="mod">
          <ac:chgData name="HBarfield" userId="fd781e21-ee82-4b36-b124-10187d26e03b" providerId="ADAL" clId="{0E7442ED-67EE-4EA8-870C-B05FF8737342}" dt="2024-05-21T15:58:25.520" v="1297" actId="20577"/>
          <ac:spMkLst>
            <pc:docMk/>
            <pc:sldMk cId="1667473028" sldId="266"/>
            <ac:spMk id="9" creationId="{DCFB0D11-9963-45EB-ABD5-21D1A6D4D933}"/>
          </ac:spMkLst>
        </pc:spChg>
        <pc:spChg chg="mod">
          <ac:chgData name="HBarfield" userId="fd781e21-ee82-4b36-b124-10187d26e03b" providerId="ADAL" clId="{0E7442ED-67EE-4EA8-870C-B05FF8737342}" dt="2024-05-21T15:58:49.714" v="1344" actId="313"/>
          <ac:spMkLst>
            <pc:docMk/>
            <pc:sldMk cId="1667473028" sldId="266"/>
            <ac:spMk id="18" creationId="{8FFFFB0A-4BB4-4D82-8042-B4F7E39063CB}"/>
          </ac:spMkLst>
        </pc:spChg>
      </pc:sldChg>
      <pc:sldChg chg="add">
        <pc:chgData name="HBarfield" userId="fd781e21-ee82-4b36-b124-10187d26e03b" providerId="ADAL" clId="{0E7442ED-67EE-4EA8-870C-B05FF8737342}" dt="2024-05-21T15:59:17.080" v="1345"/>
        <pc:sldMkLst>
          <pc:docMk/>
          <pc:sldMk cId="2649140944" sldId="269"/>
        </pc:sldMkLst>
      </pc:sldChg>
      <pc:sldChg chg="add">
        <pc:chgData name="HBarfield" userId="fd781e21-ee82-4b36-b124-10187d26e03b" providerId="ADAL" clId="{0E7442ED-67EE-4EA8-870C-B05FF8737342}" dt="2024-05-21T15:59:33.738" v="1346"/>
        <pc:sldMkLst>
          <pc:docMk/>
          <pc:sldMk cId="409371678" sldId="270"/>
        </pc:sldMkLst>
      </pc:sldChg>
      <pc:sldChg chg="add">
        <pc:chgData name="HBarfield" userId="fd781e21-ee82-4b36-b124-10187d26e03b" providerId="ADAL" clId="{0E7442ED-67EE-4EA8-870C-B05FF8737342}" dt="2024-05-21T15:59:46.526" v="1347"/>
        <pc:sldMkLst>
          <pc:docMk/>
          <pc:sldMk cId="231609767"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4A3AE-613C-4421-BACC-17288FD0A73C}" type="datetimeFigureOut">
              <a:rPr lang="en-GB" smtClean="0"/>
              <a:t>21/05/2024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81D9B-D1B1-44D0-A447-36A73D956D27}" type="slidenum">
              <a:rPr lang="en-GB" smtClean="0"/>
              <a:t>‹#›</a:t>
            </a:fld>
            <a:endParaRPr lang="en-GB"/>
          </a:p>
        </p:txBody>
      </p:sp>
    </p:spTree>
    <p:extLst>
      <p:ext uri="{BB962C8B-B14F-4D97-AF65-F5344CB8AC3E}">
        <p14:creationId xmlns:p14="http://schemas.microsoft.com/office/powerpoint/2010/main" val="244425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2022 - 23</a:t>
            </a:r>
          </a:p>
        </p:txBody>
      </p:sp>
      <p:sp>
        <p:nvSpPr>
          <p:cNvPr id="4" name="Slide Number Placeholder 3"/>
          <p:cNvSpPr>
            <a:spLocks noGrp="1"/>
          </p:cNvSpPr>
          <p:nvPr>
            <p:ph type="sldNum" sz="quarter" idx="5"/>
          </p:nvPr>
        </p:nvSpPr>
        <p:spPr/>
        <p:txBody>
          <a:bodyPr/>
          <a:lstStyle/>
          <a:p>
            <a:fld id="{AF3AC6EA-E50F-4B07-A429-6FA3DAD0267D}" type="slidenum">
              <a:rPr lang="en-GB" smtClean="0"/>
              <a:t>4</a:t>
            </a:fld>
            <a:endParaRPr lang="en-GB"/>
          </a:p>
        </p:txBody>
      </p:sp>
    </p:spTree>
    <p:extLst>
      <p:ext uri="{BB962C8B-B14F-4D97-AF65-F5344CB8AC3E}">
        <p14:creationId xmlns:p14="http://schemas.microsoft.com/office/powerpoint/2010/main" val="22293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2022 - 23</a:t>
            </a:r>
          </a:p>
        </p:txBody>
      </p:sp>
      <p:sp>
        <p:nvSpPr>
          <p:cNvPr id="4" name="Slide Number Placeholder 3"/>
          <p:cNvSpPr>
            <a:spLocks noGrp="1"/>
          </p:cNvSpPr>
          <p:nvPr>
            <p:ph type="sldNum" sz="quarter" idx="5"/>
          </p:nvPr>
        </p:nvSpPr>
        <p:spPr/>
        <p:txBody>
          <a:bodyPr/>
          <a:lstStyle/>
          <a:p>
            <a:fld id="{AF3AC6EA-E50F-4B07-A429-6FA3DAD0267D}" type="slidenum">
              <a:rPr lang="en-GB" smtClean="0"/>
              <a:t>8</a:t>
            </a:fld>
            <a:endParaRPr lang="en-GB"/>
          </a:p>
        </p:txBody>
      </p:sp>
    </p:spTree>
    <p:extLst>
      <p:ext uri="{BB962C8B-B14F-4D97-AF65-F5344CB8AC3E}">
        <p14:creationId xmlns:p14="http://schemas.microsoft.com/office/powerpoint/2010/main" val="129193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2022 - 23</a:t>
            </a:r>
          </a:p>
        </p:txBody>
      </p:sp>
      <p:sp>
        <p:nvSpPr>
          <p:cNvPr id="4" name="Slide Number Placeholder 3"/>
          <p:cNvSpPr>
            <a:spLocks noGrp="1"/>
          </p:cNvSpPr>
          <p:nvPr>
            <p:ph type="sldNum" sz="quarter" idx="5"/>
          </p:nvPr>
        </p:nvSpPr>
        <p:spPr/>
        <p:txBody>
          <a:bodyPr/>
          <a:lstStyle/>
          <a:p>
            <a:fld id="{AF3AC6EA-E50F-4B07-A429-6FA3DAD0267D}" type="slidenum">
              <a:rPr lang="en-GB" smtClean="0"/>
              <a:t>12</a:t>
            </a:fld>
            <a:endParaRPr lang="en-GB"/>
          </a:p>
        </p:txBody>
      </p:sp>
    </p:spTree>
    <p:extLst>
      <p:ext uri="{BB962C8B-B14F-4D97-AF65-F5344CB8AC3E}">
        <p14:creationId xmlns:p14="http://schemas.microsoft.com/office/powerpoint/2010/main" val="43946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616E-2AA4-4B57-80B5-7C43CB9F1B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7C3BE7-96F3-4A93-9498-01E9594CC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C94579-9E86-49D7-833D-2C036A9977EE}"/>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5" name="Footer Placeholder 4">
            <a:extLst>
              <a:ext uri="{FF2B5EF4-FFF2-40B4-BE49-F238E27FC236}">
                <a16:creationId xmlns:a16="http://schemas.microsoft.com/office/drawing/2014/main" id="{0C5ED7EE-BC5C-4A2D-9AC6-E33B9185B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3F97EF-7D6A-49E9-892F-E1B14F0BC5D9}"/>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381537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1911-C374-4804-9E5B-8A9E5C5D5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E4C71-84E0-490C-A75B-C736949A8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4C91A-4A12-4456-84DE-E19074DFC6D1}"/>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5" name="Footer Placeholder 4">
            <a:extLst>
              <a:ext uri="{FF2B5EF4-FFF2-40B4-BE49-F238E27FC236}">
                <a16:creationId xmlns:a16="http://schemas.microsoft.com/office/drawing/2014/main" id="{F6DA3F71-C99D-408B-9DE9-DB9000835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54E752-A2F6-4EC4-91AD-97FD24522485}"/>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43653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C4117-3E8B-4A25-8CD0-0C81E07844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EFD4E0-B9A3-4343-98C6-81FE09120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53466-BDA1-4432-939F-ADBA82A21ED0}"/>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5" name="Footer Placeholder 4">
            <a:extLst>
              <a:ext uri="{FF2B5EF4-FFF2-40B4-BE49-F238E27FC236}">
                <a16:creationId xmlns:a16="http://schemas.microsoft.com/office/drawing/2014/main" id="{F0D38565-3A58-4AAD-B20F-B0ACBDC97C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022722-8426-4479-8D55-B4FD7BF5D99A}"/>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212483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CEE3-1D6A-4FF3-87A0-399232DB98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C6727-A61D-4B29-A91D-AB4D40275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1C9E5-1BBF-495D-B61A-AB217E32BEAE}"/>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5" name="Footer Placeholder 4">
            <a:extLst>
              <a:ext uri="{FF2B5EF4-FFF2-40B4-BE49-F238E27FC236}">
                <a16:creationId xmlns:a16="http://schemas.microsoft.com/office/drawing/2014/main" id="{828986ED-6D47-4306-809B-1866EFDD81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EFF998-C52B-4E88-B874-81C1D8AAA766}"/>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297389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FA3-A189-4F13-B9B9-92EEE74AA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396343-E645-448C-9FEF-53B9726ED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738790-AF50-4E08-8971-12F68B367DE0}"/>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5" name="Footer Placeholder 4">
            <a:extLst>
              <a:ext uri="{FF2B5EF4-FFF2-40B4-BE49-F238E27FC236}">
                <a16:creationId xmlns:a16="http://schemas.microsoft.com/office/drawing/2014/main" id="{2FE753CE-BCB5-4FDC-9CD5-F125E3B5B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1C83B-D663-412B-8546-26772226CFA6}"/>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46722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0900-3216-488F-AC4A-36AFECA581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BB8F54-5DF3-4E8B-A2C4-43FD180D85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B004DA-960D-433C-B54A-D85C97A95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CC2857-6D54-4815-9DD2-82DA37D24507}"/>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6" name="Footer Placeholder 5">
            <a:extLst>
              <a:ext uri="{FF2B5EF4-FFF2-40B4-BE49-F238E27FC236}">
                <a16:creationId xmlns:a16="http://schemas.microsoft.com/office/drawing/2014/main" id="{6CA6DCA2-3C01-47E7-8F0E-544C73B470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5A016B-5831-4996-8B8E-0F7E6BF02944}"/>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139291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A282-8771-4802-8D2B-79C7E03EDF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96A561-F966-46EE-8814-7A3EF4382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A7862-354A-479C-A8B4-CD8A92099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7C2044-5CBD-467A-8716-985F4D6A6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B8488-9B6A-4CD1-B55F-64EB30C686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40ACB9-99B8-4751-B4E9-5B340E79E528}"/>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8" name="Footer Placeholder 7">
            <a:extLst>
              <a:ext uri="{FF2B5EF4-FFF2-40B4-BE49-F238E27FC236}">
                <a16:creationId xmlns:a16="http://schemas.microsoft.com/office/drawing/2014/main" id="{3CD30275-5EAA-476F-A393-FBD94DBB37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78BF0B-F7BD-4298-9549-4C5ADC07627F}"/>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410194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F980-4BE2-4F4C-860E-F16F3ECB4F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F491E0-CDF5-4FA9-B2F9-25582F522AB5}"/>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4" name="Footer Placeholder 3">
            <a:extLst>
              <a:ext uri="{FF2B5EF4-FFF2-40B4-BE49-F238E27FC236}">
                <a16:creationId xmlns:a16="http://schemas.microsoft.com/office/drawing/2014/main" id="{7DC2FD33-38B9-4B14-AEBE-C1179AAFC2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4F5FAB-D33E-4E9F-AD70-9F46E916192F}"/>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46357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99798-5BDD-4A9B-9C40-F0EB31100528}"/>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3" name="Footer Placeholder 2">
            <a:extLst>
              <a:ext uri="{FF2B5EF4-FFF2-40B4-BE49-F238E27FC236}">
                <a16:creationId xmlns:a16="http://schemas.microsoft.com/office/drawing/2014/main" id="{D1ABD1A6-2D46-4080-A215-14932C0FA6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AD7BE-2D97-42C1-8E28-2A16EA5C1E12}"/>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346079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DAA8-32E4-4CE2-ADA0-5E4C497F85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326BCB-02B7-45A1-9E38-2DCD4456A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09619E-F537-4D85-99B5-96323A955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789A5-05F6-461E-8910-501C86DC2670}"/>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6" name="Footer Placeholder 5">
            <a:extLst>
              <a:ext uri="{FF2B5EF4-FFF2-40B4-BE49-F238E27FC236}">
                <a16:creationId xmlns:a16="http://schemas.microsoft.com/office/drawing/2014/main" id="{065DF82F-3611-444B-BFD6-FFBF806F1B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70913C-A005-4444-8DEB-D87D4E8CBB54}"/>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26119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F370-8534-44CC-8D0B-08F30BB96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6CC551-6ECE-4B84-8E6E-3392E1FEE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3B2140-686C-4424-8BF4-77F45E079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9AC38-9CB4-40F4-8495-2DD8C99E1FAB}"/>
              </a:ext>
            </a:extLst>
          </p:cNvPr>
          <p:cNvSpPr>
            <a:spLocks noGrp="1"/>
          </p:cNvSpPr>
          <p:nvPr>
            <p:ph type="dt" sz="half" idx="10"/>
          </p:nvPr>
        </p:nvSpPr>
        <p:spPr/>
        <p:txBody>
          <a:bodyPr/>
          <a:lstStyle/>
          <a:p>
            <a:fld id="{D3DA02A7-55BE-4E54-AC14-A38C56A4CDD6}" type="datetimeFigureOut">
              <a:rPr lang="en-GB" smtClean="0"/>
              <a:t>21/05/2024</a:t>
            </a:fld>
            <a:endParaRPr lang="en-GB"/>
          </a:p>
        </p:txBody>
      </p:sp>
      <p:sp>
        <p:nvSpPr>
          <p:cNvPr id="6" name="Footer Placeholder 5">
            <a:extLst>
              <a:ext uri="{FF2B5EF4-FFF2-40B4-BE49-F238E27FC236}">
                <a16:creationId xmlns:a16="http://schemas.microsoft.com/office/drawing/2014/main" id="{E491544D-46CB-4EFA-ABA0-F1BFD944DF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B69E1-C264-4AB9-AE22-F64C47E62460}"/>
              </a:ext>
            </a:extLst>
          </p:cNvPr>
          <p:cNvSpPr>
            <a:spLocks noGrp="1"/>
          </p:cNvSpPr>
          <p:nvPr>
            <p:ph type="sldNum" sz="quarter" idx="12"/>
          </p:nvPr>
        </p:nvSpPr>
        <p:spPr/>
        <p:txBody>
          <a:bodyPr/>
          <a:lstStyle/>
          <a:p>
            <a:fld id="{24B9B63D-6EDF-4B9C-B77F-2144AF50A6CD}" type="slidenum">
              <a:rPr lang="en-GB" smtClean="0"/>
              <a:t>‹#›</a:t>
            </a:fld>
            <a:endParaRPr lang="en-GB"/>
          </a:p>
        </p:txBody>
      </p:sp>
    </p:spTree>
    <p:extLst>
      <p:ext uri="{BB962C8B-B14F-4D97-AF65-F5344CB8AC3E}">
        <p14:creationId xmlns:p14="http://schemas.microsoft.com/office/powerpoint/2010/main" val="129435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9FCA3-15D5-470E-A322-BB5DDCD29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0431D3-9A1D-46DA-BC14-3F48B50F6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FB395A-FABC-4506-BD08-34F0511A5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A02A7-55BE-4E54-AC14-A38C56A4CDD6}" type="datetimeFigureOut">
              <a:rPr lang="en-GB" smtClean="0"/>
              <a:t>21/05/2024</a:t>
            </a:fld>
            <a:endParaRPr lang="en-GB"/>
          </a:p>
        </p:txBody>
      </p:sp>
      <p:sp>
        <p:nvSpPr>
          <p:cNvPr id="5" name="Footer Placeholder 4">
            <a:extLst>
              <a:ext uri="{FF2B5EF4-FFF2-40B4-BE49-F238E27FC236}">
                <a16:creationId xmlns:a16="http://schemas.microsoft.com/office/drawing/2014/main" id="{07E44EFA-4802-47AF-9916-176A0317D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5232D8-4AED-462F-8862-1981E9D92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9B63D-6EDF-4B9C-B77F-2144AF50A6CD}" type="slidenum">
              <a:rPr lang="en-GB" smtClean="0"/>
              <a:t>‹#›</a:t>
            </a:fld>
            <a:endParaRPr lang="en-GB"/>
          </a:p>
        </p:txBody>
      </p:sp>
    </p:spTree>
    <p:extLst>
      <p:ext uri="{BB962C8B-B14F-4D97-AF65-F5344CB8AC3E}">
        <p14:creationId xmlns:p14="http://schemas.microsoft.com/office/powerpoint/2010/main" val="160500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6.jpeg"/><Relationship Id="rId9" Type="http://schemas.openxmlformats.org/officeDocument/2006/relationships/image" Target="../media/image14.jpe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9A3CC-ED88-455F-A5F5-7BC56D2D5584}"/>
              </a:ext>
            </a:extLst>
          </p:cNvPr>
          <p:cNvSpPr/>
          <p:nvPr/>
        </p:nvSpPr>
        <p:spPr>
          <a:xfrm>
            <a:off x="637564" y="252042"/>
            <a:ext cx="11090244" cy="128733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The Big Picture- Intent:</a:t>
            </a:r>
          </a:p>
          <a:p>
            <a:r>
              <a:rPr lang="en-GB" sz="1100" dirty="0">
                <a:solidFill>
                  <a:srgbClr val="000000"/>
                </a:solidFill>
                <a:latin typeface="Calibri" panose="020F0502020204030204" pitchFamily="34" charset="0"/>
              </a:rPr>
              <a:t>Y7 Computing is an exciting subject for many students. Students are introduced to the school network, with a brief overview of how it functions and what safeguarding principles are built into it. The introduction to the network enables students to access resources on a cross curricular basis and introduces students to the various systems that will be routinely used by students. Students will study data representations, allowing them to understand how computers use binary to represent text, images and sound. Students will gain an understanding of networking, and explore how networking protocols have enabled the creation of wide area networks. Students will build upon knowledge of algorithms delivered in KS2 and will be introduced to a text based programming language – Python. This unit is the basis for two further units delivered in years 8 and 9 and teaches students to apply decomposition and sequencing skills to problem solving. </a:t>
            </a:r>
          </a:p>
          <a:p>
            <a:r>
              <a:rPr lang="en-GB" sz="1100" b="0" i="0" u="none" strike="noStrike" dirty="0">
                <a:solidFill>
                  <a:srgbClr val="000000"/>
                </a:solidFill>
                <a:effectLst/>
                <a:latin typeface="Calibri" panose="020F0502020204030204" pitchFamily="34" charset="0"/>
              </a:rPr>
              <a:t>All students will be able to access the main content of all lessons and all students will be taught to the top with scaffolding, adaptive teaching and stretch and challenge  provided where necessary.</a:t>
            </a:r>
            <a:endParaRPr lang="en-GB" sz="1100" dirty="0">
              <a:solidFill>
                <a:schemeClr val="tx1"/>
              </a:solidFill>
            </a:endParaRPr>
          </a:p>
          <a:p>
            <a:r>
              <a:rPr lang="en-GB" sz="1100" b="1" i="1" dirty="0">
                <a:solidFill>
                  <a:schemeClr val="tx1"/>
                </a:solidFill>
              </a:rPr>
              <a:t> </a:t>
            </a:r>
          </a:p>
        </p:txBody>
      </p:sp>
      <p:sp>
        <p:nvSpPr>
          <p:cNvPr id="9" name="TextBox 8">
            <a:extLst>
              <a:ext uri="{FF2B5EF4-FFF2-40B4-BE49-F238E27FC236}">
                <a16:creationId xmlns:a16="http://schemas.microsoft.com/office/drawing/2014/main" id="{DCFB0D11-9963-45EB-ABD5-21D1A6D4D933}"/>
              </a:ext>
            </a:extLst>
          </p:cNvPr>
          <p:cNvSpPr txBox="1"/>
          <p:nvPr/>
        </p:nvSpPr>
        <p:spPr>
          <a:xfrm>
            <a:off x="8059065" y="1635853"/>
            <a:ext cx="1484851" cy="3139321"/>
          </a:xfrm>
          <a:prstGeom prst="rect">
            <a:avLst/>
          </a:prstGeom>
          <a:noFill/>
          <a:ln>
            <a:solidFill>
              <a:schemeClr val="accent6">
                <a:lumMod val="75000"/>
              </a:schemeClr>
            </a:solidFill>
          </a:ln>
        </p:spPr>
        <p:txBody>
          <a:bodyPr wrap="square" rtlCol="0">
            <a:spAutoFit/>
          </a:bodyPr>
          <a:lstStyle/>
          <a:p>
            <a:r>
              <a:rPr lang="en-GB" sz="1100" b="1" dirty="0"/>
              <a:t>Key Summative Assessments:</a:t>
            </a:r>
          </a:p>
          <a:p>
            <a:endParaRPr lang="en-GB" sz="1100" b="1" dirty="0"/>
          </a:p>
          <a:p>
            <a:r>
              <a:rPr lang="en-GB" sz="1100" dirty="0"/>
              <a:t>End of unit assessments after each unit</a:t>
            </a:r>
          </a:p>
          <a:p>
            <a:endParaRPr lang="en-GB" sz="1100" b="1" dirty="0"/>
          </a:p>
          <a:p>
            <a:endParaRPr lang="en-GB" sz="1100" b="1" dirty="0"/>
          </a:p>
          <a:p>
            <a:pPr algn="l" rtl="0" fontAlgn="base"/>
            <a:r>
              <a:rPr lang="en-GB" sz="1100" b="0" i="0" u="none" strike="noStrike" dirty="0">
                <a:solidFill>
                  <a:srgbClr val="000000"/>
                </a:solidFill>
                <a:effectLst/>
                <a:latin typeface="Calibri" panose="020F0502020204030204" pitchFamily="34" charset="0"/>
              </a:rPr>
              <a:t>Retrieval homework. </a:t>
            </a:r>
            <a:r>
              <a:rPr lang="en-GB" sz="1100" b="0" i="0" dirty="0">
                <a:solidFill>
                  <a:srgbClr val="000000"/>
                </a:solidFill>
                <a:effectLst/>
                <a:latin typeface="Calibri" panose="020F0502020204030204" pitchFamily="34" charset="0"/>
              </a:rPr>
              <a:t>​</a:t>
            </a:r>
            <a:endParaRPr lang="en-GB" sz="1100" b="0" i="0" dirty="0">
              <a:solidFill>
                <a:srgbClr val="000000"/>
              </a:solidFill>
              <a:effectLst/>
              <a:latin typeface="Segoe UI" panose="020B0502040204020203" pitchFamily="34" charset="0"/>
            </a:endParaRPr>
          </a:p>
          <a:p>
            <a:pPr algn="l" rtl="0" fontAlgn="base"/>
            <a:r>
              <a:rPr lang="en-GB" sz="1100" b="0" i="0" dirty="0">
                <a:solidFill>
                  <a:srgbClr val="000000"/>
                </a:solidFill>
                <a:effectLst/>
                <a:latin typeface="Calibri" panose="020F0502020204030204" pitchFamily="34" charset="0"/>
              </a:rPr>
              <a:t>​</a:t>
            </a:r>
            <a:endParaRPr lang="en-GB" sz="1100" b="0" i="0" dirty="0">
              <a:solidFill>
                <a:srgbClr val="000000"/>
              </a:solidFill>
              <a:effectLst/>
              <a:latin typeface="Segoe UI" panose="020B0502040204020203" pitchFamily="34" charset="0"/>
            </a:endParaRPr>
          </a:p>
          <a:p>
            <a:pPr algn="l" rtl="0" fontAlgn="base"/>
            <a:r>
              <a:rPr lang="en-GB" sz="1100" b="0" i="0" u="none" strike="noStrike" dirty="0">
                <a:solidFill>
                  <a:srgbClr val="000000"/>
                </a:solidFill>
                <a:effectLst/>
                <a:latin typeface="Calibri" panose="020F0502020204030204" pitchFamily="34" charset="0"/>
              </a:rPr>
              <a:t>Live marking and low stakes quizzing </a:t>
            </a:r>
            <a:r>
              <a:rPr lang="en-GB" sz="1100" b="0" i="0" dirty="0">
                <a:solidFill>
                  <a:srgbClr val="000000"/>
                </a:solidFill>
                <a:effectLst/>
                <a:latin typeface="Calibri" panose="020F0502020204030204" pitchFamily="34" charset="0"/>
              </a:rPr>
              <a:t>​</a:t>
            </a:r>
          </a:p>
          <a:p>
            <a:pPr algn="l" rtl="0" fontAlgn="base"/>
            <a:endParaRPr lang="en-GB" sz="1100" dirty="0">
              <a:solidFill>
                <a:srgbClr val="000000"/>
              </a:solidFill>
              <a:latin typeface="Calibri" panose="020F0502020204030204" pitchFamily="34" charset="0"/>
            </a:endParaRPr>
          </a:p>
          <a:p>
            <a:pPr algn="l" rtl="0" fontAlgn="base"/>
            <a:r>
              <a:rPr lang="en-GB" sz="1100" dirty="0">
                <a:solidFill>
                  <a:srgbClr val="000000"/>
                </a:solidFill>
                <a:latin typeface="Calibri" panose="020F0502020204030204" pitchFamily="34" charset="0"/>
              </a:rPr>
              <a:t>End of year project </a:t>
            </a:r>
          </a:p>
          <a:p>
            <a:pPr algn="l" rtl="0" fontAlgn="base"/>
            <a:endParaRPr lang="en-GB" sz="1100" dirty="0"/>
          </a:p>
          <a:p>
            <a:pPr algn="l" rtl="0" fontAlgn="base"/>
            <a:endParaRPr lang="en-GB" sz="1100" dirty="0"/>
          </a:p>
          <a:p>
            <a:endParaRPr lang="en-GB" sz="1100" dirty="0"/>
          </a:p>
          <a:p>
            <a:endParaRPr lang="en-GB" sz="1100" dirty="0"/>
          </a:p>
        </p:txBody>
      </p:sp>
      <p:sp>
        <p:nvSpPr>
          <p:cNvPr id="16" name="Rectangle 15">
            <a:extLst>
              <a:ext uri="{FF2B5EF4-FFF2-40B4-BE49-F238E27FC236}">
                <a16:creationId xmlns:a16="http://schemas.microsoft.com/office/drawing/2014/main" id="{8BB0673B-BC6C-4578-8A00-0A75965EA373}"/>
              </a:ext>
            </a:extLst>
          </p:cNvPr>
          <p:cNvSpPr/>
          <p:nvPr/>
        </p:nvSpPr>
        <p:spPr>
          <a:xfrm>
            <a:off x="637563" y="5436042"/>
            <a:ext cx="11090241" cy="116991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Impact: </a:t>
            </a:r>
            <a:r>
              <a:rPr lang="en-GB" sz="1100" dirty="0">
                <a:solidFill>
                  <a:schemeClr val="tx1"/>
                </a:solidFill>
              </a:rPr>
              <a:t>Students will know how to ensure they are safe when using online services. Importantly, students will know what to do if they do have an online concern and how to report this effectively. Students will gain an understanding of how computers are able to represent </a:t>
            </a:r>
            <a:r>
              <a:rPr lang="en-GB" sz="1100">
                <a:solidFill>
                  <a:schemeClr val="tx1"/>
                </a:solidFill>
              </a:rPr>
              <a:t>data using just 1’s and 0’s. </a:t>
            </a:r>
            <a:r>
              <a:rPr lang="en-GB" sz="1100" dirty="0">
                <a:solidFill>
                  <a:schemeClr val="tx1"/>
                </a:solidFill>
              </a:rPr>
              <a:t>Students will gain an understanding and appreciation as to how many of the services they interact with each day actually work, and how data can travel vast distances in doing so. Students will learn to think – They will increase their problem solving and analytical skills through learning to program in a text based language. </a:t>
            </a:r>
          </a:p>
          <a:p>
            <a:endParaRPr lang="en-GB" sz="1100" i="1" dirty="0">
              <a:solidFill>
                <a:schemeClr val="tx1"/>
              </a:solidFill>
            </a:endParaRPr>
          </a:p>
          <a:p>
            <a:r>
              <a:rPr lang="en-GB" sz="1100" i="1" dirty="0">
                <a:solidFill>
                  <a:schemeClr val="tx1"/>
                </a:solidFill>
              </a:rPr>
              <a:t>Students will know more, and remember more through the delivery of  regular retrieval practice </a:t>
            </a:r>
          </a:p>
        </p:txBody>
      </p:sp>
      <p:sp>
        <p:nvSpPr>
          <p:cNvPr id="17" name="TextBox 16">
            <a:extLst>
              <a:ext uri="{FF2B5EF4-FFF2-40B4-BE49-F238E27FC236}">
                <a16:creationId xmlns:a16="http://schemas.microsoft.com/office/drawing/2014/main" id="{DA45324B-D4B7-4C16-9F7F-7F19E938E0DB}"/>
              </a:ext>
            </a:extLst>
          </p:cNvPr>
          <p:cNvSpPr txBox="1"/>
          <p:nvPr/>
        </p:nvSpPr>
        <p:spPr>
          <a:xfrm rot="16200000">
            <a:off x="-2772822" y="3224028"/>
            <a:ext cx="6205582" cy="26161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algn="ctr"/>
            <a:r>
              <a:rPr lang="en-GB" sz="1100" b="1" dirty="0"/>
              <a:t>YEAR 7 CURRIULUM OVERVIEW – </a:t>
            </a:r>
            <a:r>
              <a:rPr lang="en-GB" sz="1100" b="1" i="1" dirty="0"/>
              <a:t>SUBJECT NAME</a:t>
            </a:r>
          </a:p>
        </p:txBody>
      </p:sp>
      <p:sp>
        <p:nvSpPr>
          <p:cNvPr id="18" name="TextBox 17">
            <a:extLst>
              <a:ext uri="{FF2B5EF4-FFF2-40B4-BE49-F238E27FC236}">
                <a16:creationId xmlns:a16="http://schemas.microsoft.com/office/drawing/2014/main" id="{8FFFFB0A-4BB4-4D82-8042-B4F7E39063CB}"/>
              </a:ext>
            </a:extLst>
          </p:cNvPr>
          <p:cNvSpPr txBox="1"/>
          <p:nvPr/>
        </p:nvSpPr>
        <p:spPr>
          <a:xfrm>
            <a:off x="10069588" y="1635853"/>
            <a:ext cx="1484851" cy="3647152"/>
          </a:xfrm>
          <a:prstGeom prst="rect">
            <a:avLst/>
          </a:prstGeom>
          <a:noFill/>
          <a:ln>
            <a:solidFill>
              <a:schemeClr val="accent6">
                <a:lumMod val="75000"/>
              </a:schemeClr>
            </a:solidFill>
          </a:ln>
        </p:spPr>
        <p:txBody>
          <a:bodyPr wrap="square" rtlCol="0">
            <a:spAutoFit/>
          </a:bodyPr>
          <a:lstStyle/>
          <a:p>
            <a:r>
              <a:rPr lang="en-GB" sz="1100" b="1" dirty="0"/>
              <a:t>Autumn Term:</a:t>
            </a:r>
          </a:p>
          <a:p>
            <a:endParaRPr lang="en-GB" sz="1100" b="1" dirty="0"/>
          </a:p>
          <a:p>
            <a:r>
              <a:rPr lang="en-GB" sz="1100" dirty="0"/>
              <a:t>Collaborating online respectfully </a:t>
            </a:r>
          </a:p>
          <a:p>
            <a:endParaRPr lang="en-GB" sz="1100" b="1" dirty="0"/>
          </a:p>
          <a:p>
            <a:endParaRPr lang="en-GB" sz="1100" b="1" dirty="0"/>
          </a:p>
          <a:p>
            <a:r>
              <a:rPr lang="en-GB" sz="1100" b="1" dirty="0"/>
              <a:t>Spring term:</a:t>
            </a:r>
          </a:p>
          <a:p>
            <a:endParaRPr lang="en-GB" sz="1100" b="1" dirty="0"/>
          </a:p>
          <a:p>
            <a:r>
              <a:rPr lang="en-GB" sz="1100" dirty="0"/>
              <a:t>Networks </a:t>
            </a:r>
          </a:p>
          <a:p>
            <a:endParaRPr lang="en-GB" sz="1100" dirty="0"/>
          </a:p>
          <a:p>
            <a:r>
              <a:rPr lang="en-GB" sz="1100" dirty="0"/>
              <a:t>Data representation</a:t>
            </a:r>
          </a:p>
          <a:p>
            <a:endParaRPr lang="en-GB" sz="1100" b="1" dirty="0"/>
          </a:p>
          <a:p>
            <a:endParaRPr lang="en-GB" sz="1100" b="1" dirty="0"/>
          </a:p>
          <a:p>
            <a:r>
              <a:rPr lang="en-GB" sz="1100" b="1" dirty="0"/>
              <a:t>Summer Term:</a:t>
            </a:r>
          </a:p>
          <a:p>
            <a:endParaRPr lang="en-GB" sz="1100" dirty="0"/>
          </a:p>
          <a:p>
            <a:r>
              <a:rPr lang="en-GB" sz="1100" dirty="0"/>
              <a:t>Programming in Python </a:t>
            </a:r>
          </a:p>
          <a:p>
            <a:r>
              <a:rPr lang="en-GB" sz="1100" dirty="0"/>
              <a:t> End of year project </a:t>
            </a:r>
          </a:p>
          <a:p>
            <a:endParaRPr lang="en-GB" sz="1100" dirty="0"/>
          </a:p>
          <a:p>
            <a:endParaRPr lang="en-GB" sz="1100" dirty="0"/>
          </a:p>
          <a:p>
            <a:endParaRPr lang="en-GB" sz="1100" dirty="0"/>
          </a:p>
        </p:txBody>
      </p:sp>
      <p:sp>
        <p:nvSpPr>
          <p:cNvPr id="2" name="TextBox 1">
            <a:extLst>
              <a:ext uri="{FF2B5EF4-FFF2-40B4-BE49-F238E27FC236}">
                <a16:creationId xmlns:a16="http://schemas.microsoft.com/office/drawing/2014/main" id="{DAFEE70D-F9BC-43C6-BD2D-080CB957976D}"/>
              </a:ext>
            </a:extLst>
          </p:cNvPr>
          <p:cNvSpPr txBox="1"/>
          <p:nvPr/>
        </p:nvSpPr>
        <p:spPr>
          <a:xfrm>
            <a:off x="637563" y="1696727"/>
            <a:ext cx="7317717" cy="3477875"/>
          </a:xfrm>
          <a:prstGeom prst="rect">
            <a:avLst/>
          </a:prstGeom>
          <a:noFill/>
          <a:ln>
            <a:solidFill>
              <a:schemeClr val="accent6"/>
            </a:solidFill>
          </a:ln>
        </p:spPr>
        <p:txBody>
          <a:bodyPr wrap="square" rtlCol="0">
            <a:spAutoFit/>
          </a:bodyPr>
          <a:lstStyle/>
          <a:p>
            <a:r>
              <a:rPr lang="en-GB" sz="1100" b="1" dirty="0">
                <a:solidFill>
                  <a:schemeClr val="tx1"/>
                </a:solidFill>
              </a:rPr>
              <a:t>Implementation</a:t>
            </a:r>
            <a:r>
              <a:rPr lang="en-GB" sz="1100" dirty="0">
                <a:solidFill>
                  <a:schemeClr val="tx1"/>
                </a:solidFill>
              </a:rPr>
              <a:t>: There are four units delivered in year 7. Each lesson will begin with a retrieval practice activity in the form of Revise, Recap, Review. This will normally involve students answering 3 questions from last lesson, followed by 2 questions from previous study and one more challenging question. </a:t>
            </a:r>
            <a:r>
              <a:rPr lang="en-GB" sz="1100" dirty="0"/>
              <a:t>Each activity will involve students being posed questions interleaved over multiple units delivered throughout the year. Students are encouraged work independently through the provision of scaffolding where required. Computing lessons often involve the application or practical/technical skills. These will be modelled to students using the I do, we do, you do approach. Students will be assessed at the end of each unit. Following assessment, students will complete a follow up activity based upon the individual area of weakness identified. </a:t>
            </a:r>
            <a:endParaRPr lang="en-GB" sz="1100" b="1" dirty="0">
              <a:solidFill>
                <a:schemeClr val="tx1"/>
              </a:solidFill>
            </a:endParaRPr>
          </a:p>
          <a:p>
            <a:r>
              <a:rPr lang="en-GB" sz="1100" b="1" dirty="0"/>
              <a:t>Collaborating online respectfully</a:t>
            </a:r>
            <a:r>
              <a:rPr lang="en-GB" sz="1100" dirty="0"/>
              <a:t>: A primer for learners on how to use the school network appropriately. This unit builds in time for teacher-led discussions on why appropriate usage is important, as well as allowing for opportunities to highlight online safety issues.</a:t>
            </a:r>
            <a:endParaRPr lang="en-GB" sz="1100" dirty="0">
              <a:solidFill>
                <a:schemeClr val="tx1"/>
              </a:solidFill>
            </a:endParaRPr>
          </a:p>
          <a:p>
            <a:r>
              <a:rPr lang="en-GB" sz="1100" b="1" dirty="0"/>
              <a:t>Data Representation: </a:t>
            </a:r>
            <a:r>
              <a:rPr lang="en-GB" sz="1100" dirty="0"/>
              <a:t>Learners are introduced to binary and how this number system is represented inside of a computer system using transistors. Students will learn how to convert from binary to decimal and vice versa as well as how binary can be used to represent text, images and sound </a:t>
            </a:r>
          </a:p>
          <a:p>
            <a:r>
              <a:rPr lang="en-GB" sz="1100" b="1" dirty="0"/>
              <a:t>Networks</a:t>
            </a:r>
            <a:r>
              <a:rPr lang="en-GB" sz="1100" dirty="0"/>
              <a:t>: Students will learn what a network is and the relative merits and drawbacks of networking computers. Students will then understand how networking different devices, made in different countries by different manufacturers is possible because of the use of protocols </a:t>
            </a:r>
            <a:endParaRPr lang="en-GB" sz="1100" b="1" dirty="0">
              <a:solidFill>
                <a:schemeClr val="tx1"/>
              </a:solidFill>
            </a:endParaRPr>
          </a:p>
          <a:p>
            <a:r>
              <a:rPr lang="en-GB" sz="1100" b="1" dirty="0"/>
              <a:t>An introduction to python</a:t>
            </a:r>
            <a:r>
              <a:rPr lang="en-GB" sz="1100" dirty="0"/>
              <a:t>: Building upon knowledge of block based programming in KS2, students will learn how the skills an concepts from KS2 can be applied to a text based programming language. </a:t>
            </a:r>
          </a:p>
          <a:p>
            <a:r>
              <a:rPr lang="en-GB" sz="1100" b="1" dirty="0"/>
              <a:t>End of year project: </a:t>
            </a:r>
            <a:r>
              <a:rPr lang="en-GB" sz="1100" dirty="0"/>
              <a:t>Students will combine all of the skills taught in the units this year into an end of year project on a common theme </a:t>
            </a:r>
          </a:p>
        </p:txBody>
      </p:sp>
    </p:spTree>
    <p:extLst>
      <p:ext uri="{BB962C8B-B14F-4D97-AF65-F5344CB8AC3E}">
        <p14:creationId xmlns:p14="http://schemas.microsoft.com/office/powerpoint/2010/main" val="314008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8">
            <a:extLst>
              <a:ext uri="{FF2B5EF4-FFF2-40B4-BE49-F238E27FC236}">
                <a16:creationId xmlns:a16="http://schemas.microsoft.com/office/drawing/2014/main" id="{03ECC0FE-7E5C-4D31-813E-C951747E128A}"/>
              </a:ext>
            </a:extLst>
          </p:cNvPr>
          <p:cNvGraphicFramePr>
            <a:graphicFrameLocks noGrp="1"/>
          </p:cNvGraphicFramePr>
          <p:nvPr>
            <p:extLst>
              <p:ext uri="{D42A27DB-BD31-4B8C-83A1-F6EECF244321}">
                <p14:modId xmlns:p14="http://schemas.microsoft.com/office/powerpoint/2010/main" val="884544718"/>
              </p:ext>
            </p:extLst>
          </p:nvPr>
        </p:nvGraphicFramePr>
        <p:xfrm>
          <a:off x="550880" y="239843"/>
          <a:ext cx="11090240" cy="6309360"/>
        </p:xfrm>
        <a:graphic>
          <a:graphicData uri="http://schemas.openxmlformats.org/drawingml/2006/table">
            <a:tbl>
              <a:tblPr firstRow="1" bandRow="1">
                <a:tableStyleId>{5C22544A-7EE6-4342-B048-85BDC9FD1C3A}</a:tableStyleId>
              </a:tblPr>
              <a:tblGrid>
                <a:gridCol w="2218048">
                  <a:extLst>
                    <a:ext uri="{9D8B030D-6E8A-4147-A177-3AD203B41FA5}">
                      <a16:colId xmlns:a16="http://schemas.microsoft.com/office/drawing/2014/main" val="2570729362"/>
                    </a:ext>
                  </a:extLst>
                </a:gridCol>
                <a:gridCol w="3002285">
                  <a:extLst>
                    <a:ext uri="{9D8B030D-6E8A-4147-A177-3AD203B41FA5}">
                      <a16:colId xmlns:a16="http://schemas.microsoft.com/office/drawing/2014/main" val="2496229512"/>
                    </a:ext>
                  </a:extLst>
                </a:gridCol>
                <a:gridCol w="2038662">
                  <a:extLst>
                    <a:ext uri="{9D8B030D-6E8A-4147-A177-3AD203B41FA5}">
                      <a16:colId xmlns:a16="http://schemas.microsoft.com/office/drawing/2014/main" val="3248227997"/>
                    </a:ext>
                  </a:extLst>
                </a:gridCol>
                <a:gridCol w="1244184">
                  <a:extLst>
                    <a:ext uri="{9D8B030D-6E8A-4147-A177-3AD203B41FA5}">
                      <a16:colId xmlns:a16="http://schemas.microsoft.com/office/drawing/2014/main" val="1327779540"/>
                    </a:ext>
                  </a:extLst>
                </a:gridCol>
                <a:gridCol w="2587061">
                  <a:extLst>
                    <a:ext uri="{9D8B030D-6E8A-4147-A177-3AD203B41FA5}">
                      <a16:colId xmlns:a16="http://schemas.microsoft.com/office/drawing/2014/main" val="2446252255"/>
                    </a:ext>
                  </a:extLst>
                </a:gridCol>
              </a:tblGrid>
              <a:tr h="370840">
                <a:tc>
                  <a:txBody>
                    <a:bodyPr/>
                    <a:lstStyle/>
                    <a:p>
                      <a:pPr algn="ctr" rtl="0" fontAlgn="base"/>
                      <a:r>
                        <a:rPr lang="en-GB" sz="1100" b="1" i="0">
                          <a:solidFill>
                            <a:srgbClr val="000000"/>
                          </a:solidFill>
                          <a:effectLst/>
                          <a:latin typeface="Calibri" panose="020F0502020204030204" pitchFamily="34" charset="0"/>
                        </a:rPr>
                        <a:t>Content</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Disciplinary Knowledge (Skills)</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This is the actions taken within a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topic to gain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substantive knowledge</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Substantive Knowledge</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This is the specific, factual content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for the topic, which is connected</a:t>
                      </a:r>
                    </a:p>
                    <a:p>
                      <a:pPr algn="ctr" rtl="0" fontAlgn="base"/>
                      <a:r>
                        <a:rPr lang="en-GB" sz="1100" b="0" i="0" u="none" strike="noStrike" dirty="0">
                          <a:solidFill>
                            <a:srgbClr val="000000"/>
                          </a:solidFill>
                          <a:effectLst/>
                          <a:latin typeface="Calibri" panose="020F0502020204030204" pitchFamily="34" charset="0"/>
                        </a:rPr>
                        <a:t> into a careful sequence  of learning</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Prior Learning (Y6/7/8/9)</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Future learning (Y10)</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068078"/>
                  </a:ext>
                </a:extLst>
              </a:tr>
              <a:tr h="370840">
                <a:tc>
                  <a:txBody>
                    <a:bodyPr/>
                    <a:lstStyle/>
                    <a:p>
                      <a:r>
                        <a:rPr lang="en-GB" sz="1100" dirty="0"/>
                        <a:t>Cyber Security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Explore the differences between data and information</a:t>
                      </a:r>
                    </a:p>
                    <a:p>
                      <a:pPr marL="171450" indent="-171450">
                        <a:buFont typeface="Arial" panose="020B0604020202020204" pitchFamily="34" charset="0"/>
                        <a:buChar char="•"/>
                      </a:pPr>
                      <a:r>
                        <a:rPr lang="en-GB" sz="1100" dirty="0"/>
                        <a:t>Understand what social media may collect about it’s users and why </a:t>
                      </a:r>
                    </a:p>
                    <a:p>
                      <a:pPr marL="171450" indent="-171450">
                        <a:buFont typeface="Arial" panose="020B0604020202020204" pitchFamily="34" charset="0"/>
                        <a:buChar char="•"/>
                      </a:pPr>
                      <a:r>
                        <a:rPr lang="en-GB" sz="1100" dirty="0"/>
                        <a:t>Research and understand how humans can be the weak link in any computer system </a:t>
                      </a:r>
                    </a:p>
                    <a:p>
                      <a:pPr marL="171450" indent="-171450">
                        <a:buFont typeface="Arial" panose="020B0604020202020204" pitchFamily="34" charset="0"/>
                        <a:buChar char="•"/>
                      </a:pPr>
                      <a:r>
                        <a:rPr lang="en-GB" sz="1100" dirty="0"/>
                        <a:t>Know what a brute force attack is and why/how these can be successful</a:t>
                      </a:r>
                    </a:p>
                    <a:p>
                      <a:pPr marL="171450" indent="-171450">
                        <a:buFont typeface="Arial" panose="020B0604020202020204" pitchFamily="34" charset="0"/>
                        <a:buChar char="•"/>
                      </a:pPr>
                      <a:r>
                        <a:rPr lang="en-GB" sz="1100" dirty="0"/>
                        <a:t>Understand that malware is not just viruses. Know how different types of malware act</a:t>
                      </a:r>
                    </a:p>
                    <a:p>
                      <a:pPr marL="171450" indent="-171450">
                        <a:buFont typeface="Arial" panose="020B0604020202020204" pitchFamily="34" charset="0"/>
                        <a:buChar char="•"/>
                      </a:pPr>
                      <a:r>
                        <a:rPr lang="en-GB" sz="1100" dirty="0"/>
                        <a:t>Explore ways to increase network security </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Data vs Information </a:t>
                      </a:r>
                    </a:p>
                    <a:p>
                      <a:pPr marL="171450" indent="-171450">
                        <a:buFont typeface="Arial" panose="020B0604020202020204" pitchFamily="34" charset="0"/>
                        <a:buChar char="•"/>
                      </a:pPr>
                      <a:r>
                        <a:rPr lang="en-GB" sz="1100" dirty="0"/>
                        <a:t>Data protection legislation</a:t>
                      </a:r>
                    </a:p>
                    <a:p>
                      <a:pPr marL="171450" indent="-171450">
                        <a:buFont typeface="Arial" panose="020B0604020202020204" pitchFamily="34" charset="0"/>
                        <a:buChar char="•"/>
                      </a:pPr>
                      <a:r>
                        <a:rPr lang="en-GB" sz="1100" dirty="0"/>
                        <a:t>Social engineering </a:t>
                      </a:r>
                    </a:p>
                    <a:p>
                      <a:pPr marL="171450" indent="-171450">
                        <a:buFont typeface="Arial" panose="020B0604020202020204" pitchFamily="34" charset="0"/>
                        <a:buChar char="•"/>
                      </a:pPr>
                      <a:r>
                        <a:rPr lang="en-GB" sz="1100" dirty="0"/>
                        <a:t>Hacking</a:t>
                      </a:r>
                    </a:p>
                    <a:p>
                      <a:pPr marL="171450" indent="-171450">
                        <a:buFont typeface="Arial" panose="020B0604020202020204" pitchFamily="34" charset="0"/>
                        <a:buChar char="•"/>
                      </a:pPr>
                      <a:r>
                        <a:rPr lang="en-GB" sz="1100" dirty="0"/>
                        <a:t>Brute force </a:t>
                      </a:r>
                    </a:p>
                    <a:p>
                      <a:pPr marL="171450" indent="-171450">
                        <a:buFont typeface="Arial" panose="020B0604020202020204" pitchFamily="34" charset="0"/>
                        <a:buChar char="•"/>
                      </a:pPr>
                      <a:r>
                        <a:rPr lang="en-GB" sz="1100" dirty="0"/>
                        <a:t>DOS/DDOS</a:t>
                      </a:r>
                    </a:p>
                    <a:p>
                      <a:pPr marL="171450" indent="-171450">
                        <a:buFont typeface="Arial" panose="020B0604020202020204" pitchFamily="34" charset="0"/>
                        <a:buChar char="•"/>
                      </a:pPr>
                      <a:r>
                        <a:rPr lang="en-GB" sz="1100" dirty="0"/>
                        <a:t>Malware </a:t>
                      </a:r>
                    </a:p>
                    <a:p>
                      <a:pPr marL="171450" indent="-171450">
                        <a:buFont typeface="Arial" panose="020B0604020202020204" pitchFamily="34" charset="0"/>
                        <a:buChar char="•"/>
                      </a:pPr>
                      <a:r>
                        <a:rPr lang="en-GB" sz="1100" dirty="0"/>
                        <a:t>Protection measures </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Networks (Y7)</a:t>
                      </a:r>
                    </a:p>
                    <a:p>
                      <a:r>
                        <a:rPr lang="en-GB" sz="1100" dirty="0"/>
                        <a:t>Hardware and Software (Y8)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Apply knowledge of cyber security in the study of OCR J277 Computer Science </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347901"/>
                  </a:ext>
                </a:extLst>
              </a:tr>
              <a:tr h="370840">
                <a:tc>
                  <a:txBody>
                    <a:bodyPr/>
                    <a:lstStyle/>
                    <a:p>
                      <a:r>
                        <a:rPr lang="en-GB" sz="1100"/>
                        <a:t>Advanced Python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To confidently use variables, inputs and printing, selecting the most appropriate data type </a:t>
                      </a:r>
                    </a:p>
                    <a:p>
                      <a:pPr marL="171450" indent="-171450">
                        <a:buFont typeface="Arial" panose="020B0604020202020204" pitchFamily="34" charset="0"/>
                        <a:buChar char="•"/>
                      </a:pPr>
                      <a:r>
                        <a:rPr lang="en-GB" sz="1100" dirty="0"/>
                        <a:t>To be able to use if, </a:t>
                      </a:r>
                      <a:r>
                        <a:rPr lang="en-GB" sz="1100" dirty="0" err="1"/>
                        <a:t>elif</a:t>
                      </a:r>
                      <a:r>
                        <a:rPr lang="en-GB" sz="1100" dirty="0"/>
                        <a:t>, else statements and nest these where required</a:t>
                      </a:r>
                    </a:p>
                    <a:p>
                      <a:pPr marL="171450" indent="-171450">
                        <a:buFont typeface="Arial" panose="020B0604020202020204" pitchFamily="34" charset="0"/>
                        <a:buChar char="•"/>
                      </a:pPr>
                      <a:r>
                        <a:rPr lang="en-GB" sz="1100" dirty="0"/>
                        <a:t>To be able to use condition controlled iteration in a program </a:t>
                      </a:r>
                    </a:p>
                    <a:p>
                      <a:pPr marL="171450" indent="-171450">
                        <a:buFont typeface="Arial" panose="020B0604020202020204" pitchFamily="34" charset="0"/>
                        <a:buChar char="•"/>
                      </a:pPr>
                      <a:r>
                        <a:rPr lang="en-GB" sz="1100" dirty="0"/>
                        <a:t>To be able to use count controlled iteration in a program</a:t>
                      </a:r>
                    </a:p>
                    <a:p>
                      <a:pPr marL="171450" indent="-171450">
                        <a:buFont typeface="Arial" panose="020B0604020202020204" pitchFamily="34" charset="0"/>
                        <a:buChar char="•"/>
                      </a:pPr>
                      <a:r>
                        <a:rPr lang="en-GB" sz="1100" dirty="0"/>
                        <a:t>To understand when to select between count/condition controlled loops</a:t>
                      </a:r>
                    </a:p>
                    <a:p>
                      <a:pPr marL="171450" indent="-171450">
                        <a:buFont typeface="Arial" panose="020B0604020202020204" pitchFamily="34" charset="0"/>
                        <a:buChar char="•"/>
                      </a:pPr>
                      <a:r>
                        <a:rPr lang="en-GB" sz="1100" dirty="0"/>
                        <a:t>To be able to use functions and procedures routinely in programs and understand the benefits</a:t>
                      </a:r>
                    </a:p>
                    <a:p>
                      <a:pPr marL="171450" indent="-171450">
                        <a:buFont typeface="Arial" panose="020B0604020202020204" pitchFamily="34" charset="0"/>
                        <a:buChar char="•"/>
                      </a:pPr>
                      <a:r>
                        <a:rPr lang="en-GB" sz="1100" dirty="0"/>
                        <a:t>To know why searching algorithms are important and to create a simple searching algorithm in python </a:t>
                      </a:r>
                    </a:p>
                    <a:p>
                      <a:pPr marL="171450" indent="-171450">
                        <a:buFont typeface="Arial" panose="020B0604020202020204" pitchFamily="34" charset="0"/>
                        <a:buChar char="•"/>
                      </a:pPr>
                      <a:r>
                        <a:rPr lang="en-GB" sz="1100" dirty="0"/>
                        <a:t>Make use of lists in python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Variables, inputs and printing</a:t>
                      </a:r>
                    </a:p>
                    <a:p>
                      <a:pPr marL="171450" indent="-171450">
                        <a:buFont typeface="Arial" panose="020B0604020202020204" pitchFamily="34" charset="0"/>
                        <a:buChar char="•"/>
                      </a:pPr>
                      <a:r>
                        <a:rPr lang="en-GB" sz="1100" dirty="0"/>
                        <a:t>Selection </a:t>
                      </a:r>
                    </a:p>
                    <a:p>
                      <a:pPr marL="171450" indent="-171450">
                        <a:buFont typeface="Arial" panose="020B0604020202020204" pitchFamily="34" charset="0"/>
                        <a:buChar char="•"/>
                      </a:pPr>
                      <a:r>
                        <a:rPr lang="en-GB" sz="1100" dirty="0"/>
                        <a:t>Lists</a:t>
                      </a:r>
                    </a:p>
                    <a:p>
                      <a:pPr marL="171450" indent="-171450">
                        <a:buFont typeface="Arial" panose="020B0604020202020204" pitchFamily="34" charset="0"/>
                        <a:buChar char="•"/>
                      </a:pPr>
                      <a:r>
                        <a:rPr lang="en-GB" sz="1100" dirty="0"/>
                        <a:t>Looping – WHILE</a:t>
                      </a:r>
                    </a:p>
                    <a:p>
                      <a:pPr marL="171450" indent="-171450">
                        <a:buFont typeface="Arial" panose="020B0604020202020204" pitchFamily="34" charset="0"/>
                        <a:buChar char="•"/>
                      </a:pPr>
                      <a:r>
                        <a:rPr lang="en-GB" sz="1100" dirty="0"/>
                        <a:t>Looping – FOR</a:t>
                      </a:r>
                    </a:p>
                    <a:p>
                      <a:pPr marL="171450" indent="-171450">
                        <a:buFont typeface="Arial" panose="020B0604020202020204" pitchFamily="34" charset="0"/>
                        <a:buChar char="•"/>
                      </a:pPr>
                      <a:r>
                        <a:rPr lang="en-GB" sz="1100" dirty="0"/>
                        <a:t>Sub programs</a:t>
                      </a:r>
                    </a:p>
                    <a:p>
                      <a:pPr marL="171450" indent="-171450">
                        <a:buFont typeface="Arial" panose="020B0604020202020204" pitchFamily="34" charset="0"/>
                        <a:buChar char="•"/>
                      </a:pPr>
                      <a:r>
                        <a:rPr lang="en-GB" sz="1100" dirty="0"/>
                        <a:t>Searching algorithms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3723630"/>
                  </a:ext>
                </a:extLst>
              </a:tr>
            </a:tbl>
          </a:graphicData>
        </a:graphic>
      </p:graphicFrame>
    </p:spTree>
    <p:extLst>
      <p:ext uri="{BB962C8B-B14F-4D97-AF65-F5344CB8AC3E}">
        <p14:creationId xmlns:p14="http://schemas.microsoft.com/office/powerpoint/2010/main" val="144976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8">
            <a:extLst>
              <a:ext uri="{FF2B5EF4-FFF2-40B4-BE49-F238E27FC236}">
                <a16:creationId xmlns:a16="http://schemas.microsoft.com/office/drawing/2014/main" id="{03ECC0FE-7E5C-4D31-813E-C951747E128A}"/>
              </a:ext>
            </a:extLst>
          </p:cNvPr>
          <p:cNvGraphicFramePr>
            <a:graphicFrameLocks noGrp="1"/>
          </p:cNvGraphicFramePr>
          <p:nvPr>
            <p:extLst>
              <p:ext uri="{D42A27DB-BD31-4B8C-83A1-F6EECF244321}">
                <p14:modId xmlns:p14="http://schemas.microsoft.com/office/powerpoint/2010/main" val="674128679"/>
              </p:ext>
            </p:extLst>
          </p:nvPr>
        </p:nvGraphicFramePr>
        <p:xfrm>
          <a:off x="550880" y="239843"/>
          <a:ext cx="11090240" cy="5974080"/>
        </p:xfrm>
        <a:graphic>
          <a:graphicData uri="http://schemas.openxmlformats.org/drawingml/2006/table">
            <a:tbl>
              <a:tblPr firstRow="1" bandRow="1">
                <a:tableStyleId>{5C22544A-7EE6-4342-B048-85BDC9FD1C3A}</a:tableStyleId>
              </a:tblPr>
              <a:tblGrid>
                <a:gridCol w="2218048">
                  <a:extLst>
                    <a:ext uri="{9D8B030D-6E8A-4147-A177-3AD203B41FA5}">
                      <a16:colId xmlns:a16="http://schemas.microsoft.com/office/drawing/2014/main" val="2570729362"/>
                    </a:ext>
                  </a:extLst>
                </a:gridCol>
                <a:gridCol w="3002285">
                  <a:extLst>
                    <a:ext uri="{9D8B030D-6E8A-4147-A177-3AD203B41FA5}">
                      <a16:colId xmlns:a16="http://schemas.microsoft.com/office/drawing/2014/main" val="2496229512"/>
                    </a:ext>
                  </a:extLst>
                </a:gridCol>
                <a:gridCol w="2038662">
                  <a:extLst>
                    <a:ext uri="{9D8B030D-6E8A-4147-A177-3AD203B41FA5}">
                      <a16:colId xmlns:a16="http://schemas.microsoft.com/office/drawing/2014/main" val="3248227997"/>
                    </a:ext>
                  </a:extLst>
                </a:gridCol>
                <a:gridCol w="1244184">
                  <a:extLst>
                    <a:ext uri="{9D8B030D-6E8A-4147-A177-3AD203B41FA5}">
                      <a16:colId xmlns:a16="http://schemas.microsoft.com/office/drawing/2014/main" val="1327779540"/>
                    </a:ext>
                  </a:extLst>
                </a:gridCol>
                <a:gridCol w="2587061">
                  <a:extLst>
                    <a:ext uri="{9D8B030D-6E8A-4147-A177-3AD203B41FA5}">
                      <a16:colId xmlns:a16="http://schemas.microsoft.com/office/drawing/2014/main" val="2446252255"/>
                    </a:ext>
                  </a:extLst>
                </a:gridCol>
              </a:tblGrid>
              <a:tr h="370840">
                <a:tc>
                  <a:txBody>
                    <a:bodyPr/>
                    <a:lstStyle/>
                    <a:p>
                      <a:pPr algn="ctr" rtl="0" fontAlgn="base"/>
                      <a:r>
                        <a:rPr lang="en-GB" sz="1100" b="1" i="0">
                          <a:solidFill>
                            <a:srgbClr val="000000"/>
                          </a:solidFill>
                          <a:effectLst/>
                          <a:latin typeface="Calibri" panose="020F0502020204030204" pitchFamily="34" charset="0"/>
                        </a:rPr>
                        <a:t>Content</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Disciplinary Knowledge (Skills)</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This is the actions taken within a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topic to gain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substantive knowledge</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Substantive Knowledge</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This is the specific, factual content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for the topic, which is connected</a:t>
                      </a:r>
                    </a:p>
                    <a:p>
                      <a:pPr algn="ctr" rtl="0" fontAlgn="base"/>
                      <a:r>
                        <a:rPr lang="en-GB" sz="1100" b="0" i="0" u="none" strike="noStrike" dirty="0">
                          <a:solidFill>
                            <a:srgbClr val="000000"/>
                          </a:solidFill>
                          <a:effectLst/>
                          <a:latin typeface="Calibri" panose="020F0502020204030204" pitchFamily="34" charset="0"/>
                        </a:rPr>
                        <a:t> into a careful sequence  of learning</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Prior Learning (Y6/7/8/9)</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Future learning (Y10)</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068078"/>
                  </a:ext>
                </a:extLst>
              </a:tr>
              <a:tr h="370840">
                <a:tc>
                  <a:txBody>
                    <a:bodyPr/>
                    <a:lstStyle/>
                    <a:p>
                      <a:r>
                        <a:rPr lang="en-GB" sz="1100" dirty="0"/>
                        <a:t>Spreadsheets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Accurately use cell referencing to apply formatting to specific ranges of cells in excel </a:t>
                      </a:r>
                    </a:p>
                    <a:p>
                      <a:pPr marL="171450" indent="-171450">
                        <a:buFont typeface="Arial" panose="020B0604020202020204" pitchFamily="34" charset="0"/>
                        <a:buChar char="•"/>
                      </a:pPr>
                      <a:r>
                        <a:rPr lang="en-GB" sz="1100" dirty="0"/>
                        <a:t>Create basic formulae to perform arithmetic in excel </a:t>
                      </a:r>
                    </a:p>
                    <a:p>
                      <a:pPr marL="171450" indent="-171450">
                        <a:buFont typeface="Arial" panose="020B0604020202020204" pitchFamily="34" charset="0"/>
                        <a:buChar char="•"/>
                      </a:pPr>
                      <a:r>
                        <a:rPr lang="en-GB" sz="1100" dirty="0"/>
                        <a:t>Make use of built in functions in excel to determine max, min, average, </a:t>
                      </a:r>
                      <a:r>
                        <a:rPr lang="en-GB" sz="1100" dirty="0" err="1"/>
                        <a:t>counta</a:t>
                      </a:r>
                      <a:r>
                        <a:rPr lang="en-GB" sz="1100" dirty="0"/>
                        <a:t>, </a:t>
                      </a:r>
                      <a:r>
                        <a:rPr lang="en-GB" sz="1100" dirty="0" err="1"/>
                        <a:t>countif</a:t>
                      </a:r>
                      <a:r>
                        <a:rPr lang="en-GB" sz="1100" dirty="0"/>
                        <a:t> and sum for cell ranges </a:t>
                      </a:r>
                    </a:p>
                    <a:p>
                      <a:pPr marL="171450" indent="-171450">
                        <a:buFont typeface="Arial" panose="020B0604020202020204" pitchFamily="34" charset="0"/>
                        <a:buChar char="•"/>
                      </a:pPr>
                      <a:r>
                        <a:rPr lang="en-GB" sz="1100" dirty="0"/>
                        <a:t>Collect primary data</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Cell referencing </a:t>
                      </a:r>
                    </a:p>
                    <a:p>
                      <a:pPr marL="171450" indent="-171450">
                        <a:buFont typeface="Arial" panose="020B0604020202020204" pitchFamily="34" charset="0"/>
                        <a:buChar char="•"/>
                      </a:pPr>
                      <a:r>
                        <a:rPr lang="en-GB" sz="1100" dirty="0"/>
                        <a:t>Fill and formatting tools</a:t>
                      </a:r>
                    </a:p>
                    <a:p>
                      <a:pPr marL="171450" indent="-171450">
                        <a:buFont typeface="Arial" panose="020B0604020202020204" pitchFamily="34" charset="0"/>
                        <a:buChar char="•"/>
                      </a:pPr>
                      <a:r>
                        <a:rPr lang="en-GB" sz="1100" dirty="0"/>
                        <a:t>Formulae</a:t>
                      </a:r>
                    </a:p>
                    <a:p>
                      <a:pPr marL="171450" indent="-171450">
                        <a:buFont typeface="Arial" panose="020B0604020202020204" pitchFamily="34" charset="0"/>
                        <a:buChar char="•"/>
                      </a:pPr>
                      <a:r>
                        <a:rPr lang="en-GB" sz="1100" dirty="0"/>
                        <a:t>Primary and secondary data</a:t>
                      </a:r>
                    </a:p>
                    <a:p>
                      <a:pPr marL="171450" indent="-171450">
                        <a:buFont typeface="Arial" panose="020B0604020202020204" pitchFamily="34" charset="0"/>
                        <a:buChar char="•"/>
                      </a:pPr>
                      <a:r>
                        <a:rPr lang="en-GB" sz="1100" dirty="0"/>
                        <a:t>Functions in excel</a:t>
                      </a:r>
                    </a:p>
                    <a:p>
                      <a:pPr marL="171450" indent="-171450">
                        <a:buFont typeface="Arial" panose="020B0604020202020204" pitchFamily="34" charset="0"/>
                        <a:buChar char="•"/>
                      </a:pPr>
                      <a:r>
                        <a:rPr lang="en-GB" sz="1100" dirty="0"/>
                        <a:t>Filtering</a:t>
                      </a:r>
                    </a:p>
                    <a:p>
                      <a:pPr marL="171450" indent="-171450">
                        <a:buFont typeface="Arial" panose="020B0604020202020204" pitchFamily="34" charset="0"/>
                        <a:buChar char="•"/>
                      </a:pPr>
                      <a:r>
                        <a:rPr lang="en-GB" sz="1100" dirty="0"/>
                        <a:t>Sorting </a:t>
                      </a:r>
                    </a:p>
                    <a:p>
                      <a:pPr marL="171450" indent="-171450">
                        <a:buFont typeface="Arial" panose="020B0604020202020204" pitchFamily="34" charset="0"/>
                        <a:buChar char="•"/>
                      </a:pPr>
                      <a:r>
                        <a:rPr lang="en-GB" sz="1100" dirty="0"/>
                        <a:t>Conditional formatting </a:t>
                      </a:r>
                    </a:p>
                    <a:p>
                      <a:pPr marL="171450" indent="-171450">
                        <a:buFont typeface="Arial" panose="020B0604020202020204" pitchFamily="34" charset="0"/>
                        <a:buChar char="•"/>
                      </a:pPr>
                      <a:r>
                        <a:rPr lang="en-GB" sz="1100" dirty="0"/>
                        <a:t>Charts and graphs </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collecting, analysing, evaluating and presenting data and information</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Spreadsheets feature on the BTEC DIT 2022 specification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347901"/>
                  </a:ext>
                </a:extLst>
              </a:tr>
              <a:tr h="370840">
                <a:tc>
                  <a:txBody>
                    <a:bodyPr/>
                    <a:lstStyle/>
                    <a:p>
                      <a:r>
                        <a:rPr lang="en-GB" sz="1100" dirty="0"/>
                        <a:t>E-safety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Students understand what is meant by cyber-bullying and how to report concerns</a:t>
                      </a:r>
                    </a:p>
                    <a:p>
                      <a:pPr marL="171450" indent="-171450">
                        <a:buFont typeface="Arial" panose="020B0604020202020204" pitchFamily="34" charset="0"/>
                        <a:buChar char="•"/>
                      </a:pPr>
                      <a:r>
                        <a:rPr lang="en-GB" sz="1100" dirty="0"/>
                        <a:t>Students gain an understanding of and ability to identify coercive behaviour </a:t>
                      </a:r>
                    </a:p>
                    <a:p>
                      <a:pPr marL="171450" indent="-171450">
                        <a:buFont typeface="Arial" panose="020B0604020202020204" pitchFamily="34" charset="0"/>
                        <a:buChar char="•"/>
                      </a:pPr>
                      <a:r>
                        <a:rPr lang="en-GB" sz="1100" dirty="0"/>
                        <a:t>Exploration of legislation and motivation around cyber flashing </a:t>
                      </a:r>
                    </a:p>
                    <a:p>
                      <a:pPr marL="171450" indent="-171450">
                        <a:buFont typeface="Arial" panose="020B0604020202020204" pitchFamily="34" charset="0"/>
                        <a:buChar char="•"/>
                      </a:pPr>
                      <a:r>
                        <a:rPr lang="en-GB" sz="1100" dirty="0"/>
                        <a:t>Students will explore the benefits of gaming as well as the dangers/negative impacts and behaviours gaming can lead to  </a:t>
                      </a:r>
                    </a:p>
                    <a:p>
                      <a:pPr marL="171450" indent="-171450">
                        <a:buFont typeface="Arial" panose="020B0604020202020204" pitchFamily="34" charset="0"/>
                        <a:buChar char="•"/>
                      </a:pPr>
                      <a:r>
                        <a:rPr lang="en-GB" sz="1100" dirty="0"/>
                        <a:t>Students will explore what is misinformation and disinformation and why this has become such an issue</a:t>
                      </a:r>
                    </a:p>
                    <a:p>
                      <a:pPr marL="171450" indent="-171450">
                        <a:buFont typeface="Arial" panose="020B0604020202020204" pitchFamily="34" charset="0"/>
                        <a:buChar char="•"/>
                      </a:pPr>
                      <a:r>
                        <a:rPr lang="en-GB" sz="1100" dirty="0"/>
                        <a:t>Students will be able to identify the dangers surrounding online challenges</a:t>
                      </a:r>
                    </a:p>
                    <a:p>
                      <a:pPr marL="171450" indent="-171450">
                        <a:buFont typeface="Arial" panose="020B0604020202020204" pitchFamily="34" charset="0"/>
                        <a:buChar char="•"/>
                      </a:pPr>
                      <a:r>
                        <a:rPr lang="en-GB" sz="1100" dirty="0"/>
                        <a:t>Students will understand the negative impact online pornography can have and how this can lead to misconceptions, support toxic masculinity and affect behaviours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Cyber-bullying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Coerced online child sexual abuse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 Cyber-flashing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 Gaming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 Misinformation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Online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 Pornography.</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SRE program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ID/SRE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3723630"/>
                  </a:ext>
                </a:extLst>
              </a:tr>
            </a:tbl>
          </a:graphicData>
        </a:graphic>
      </p:graphicFrame>
    </p:spTree>
    <p:extLst>
      <p:ext uri="{BB962C8B-B14F-4D97-AF65-F5344CB8AC3E}">
        <p14:creationId xmlns:p14="http://schemas.microsoft.com/office/powerpoint/2010/main" val="32212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11633" y="1858056"/>
            <a:ext cx="2301384"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7" name="Rectangle 16"/>
          <p:cNvSpPr/>
          <p:nvPr/>
        </p:nvSpPr>
        <p:spPr>
          <a:xfrm>
            <a:off x="4943560" y="3853267"/>
            <a:ext cx="2334192"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19" name="Rectangle 18"/>
          <p:cNvSpPr/>
          <p:nvPr/>
        </p:nvSpPr>
        <p:spPr>
          <a:xfrm>
            <a:off x="4943560" y="4859822"/>
            <a:ext cx="2350853" cy="32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0" name="Rectangle 19"/>
          <p:cNvSpPr/>
          <p:nvPr/>
        </p:nvSpPr>
        <p:spPr>
          <a:xfrm>
            <a:off x="4943560" y="5855677"/>
            <a:ext cx="2857220"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2" name="Right Arrow 21"/>
          <p:cNvSpPr/>
          <p:nvPr/>
        </p:nvSpPr>
        <p:spPr>
          <a:xfrm>
            <a:off x="4980603" y="498037"/>
            <a:ext cx="2685999" cy="662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4" name="Block Arc 23"/>
          <p:cNvSpPr/>
          <p:nvPr/>
        </p:nvSpPr>
        <p:spPr>
          <a:xfrm rot="16200000">
            <a:off x="4286007" y="4714614"/>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7" name="Block Arc 26"/>
          <p:cNvSpPr/>
          <p:nvPr/>
        </p:nvSpPr>
        <p:spPr>
          <a:xfrm rot="5400000" flipH="1">
            <a:off x="6572253" y="3712562"/>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8" name="Block Arc 27"/>
          <p:cNvSpPr/>
          <p:nvPr/>
        </p:nvSpPr>
        <p:spPr>
          <a:xfrm rot="16200000">
            <a:off x="4286008" y="2712757"/>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9" name="Rectangle 28"/>
          <p:cNvSpPr/>
          <p:nvPr/>
        </p:nvSpPr>
        <p:spPr>
          <a:xfrm>
            <a:off x="4943560" y="2857410"/>
            <a:ext cx="2334192"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30" name="Block Arc 29"/>
          <p:cNvSpPr/>
          <p:nvPr/>
        </p:nvSpPr>
        <p:spPr>
          <a:xfrm rot="5400000" flipH="1">
            <a:off x="6608528" y="1711275"/>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31" name="Block Arc 30"/>
          <p:cNvSpPr/>
          <p:nvPr/>
        </p:nvSpPr>
        <p:spPr>
          <a:xfrm rot="16200000">
            <a:off x="4259630" y="617534"/>
            <a:ext cx="1521456" cy="1622180"/>
          </a:xfrm>
          <a:prstGeom prst="blockArc">
            <a:avLst>
              <a:gd name="adj1" fmla="val 10800000"/>
              <a:gd name="adj2" fmla="val 46907"/>
              <a:gd name="adj3" fmla="val 214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grpSp>
        <p:nvGrpSpPr>
          <p:cNvPr id="3" name="Group 2"/>
          <p:cNvGrpSpPr/>
          <p:nvPr/>
        </p:nvGrpSpPr>
        <p:grpSpPr>
          <a:xfrm>
            <a:off x="7346138" y="5652152"/>
            <a:ext cx="747692" cy="747692"/>
            <a:chOff x="5234754" y="8164219"/>
            <a:chExt cx="1080000" cy="1080000"/>
          </a:xfrm>
          <a:solidFill>
            <a:srgbClr val="00B050"/>
          </a:solidFill>
        </p:grpSpPr>
        <p:grpSp>
          <p:nvGrpSpPr>
            <p:cNvPr id="35" name="Group 34"/>
            <p:cNvGrpSpPr/>
            <p:nvPr/>
          </p:nvGrpSpPr>
          <p:grpSpPr>
            <a:xfrm>
              <a:off x="5234754" y="8164219"/>
              <a:ext cx="1080000" cy="1080000"/>
              <a:chOff x="8381105" y="5471952"/>
              <a:chExt cx="1080000" cy="1080000"/>
            </a:xfrm>
            <a:grpFill/>
          </p:grpSpPr>
          <p:sp>
            <p:nvSpPr>
              <p:cNvPr id="33" name="Oval 32"/>
              <p:cNvSpPr/>
              <p:nvPr/>
            </p:nvSpPr>
            <p:spPr>
              <a:xfrm>
                <a:off x="8381105" y="5471952"/>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4" name="Oval 33"/>
              <p:cNvSpPr/>
              <p:nvPr/>
            </p:nvSpPr>
            <p:spPr>
              <a:xfrm>
                <a:off x="8471105" y="555893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sp>
          <p:nvSpPr>
            <p:cNvPr id="2" name="TextBox 1"/>
            <p:cNvSpPr txBox="1"/>
            <p:nvPr/>
          </p:nvSpPr>
          <p:spPr>
            <a:xfrm>
              <a:off x="5396265" y="8481278"/>
              <a:ext cx="900000" cy="410298"/>
            </a:xfrm>
            <a:prstGeom prst="rect">
              <a:avLst/>
            </a:prstGeom>
            <a:noFill/>
            <a:ln>
              <a:noFill/>
            </a:ln>
          </p:spPr>
          <p:txBody>
            <a:bodyPr wrap="square" rtlCol="0">
              <a:spAutoFit/>
            </a:bodyPr>
            <a:lstStyle/>
            <a:p>
              <a:r>
                <a:rPr lang="en-GB" sz="1246" b="1" dirty="0"/>
                <a:t>Start </a:t>
              </a:r>
            </a:p>
          </p:txBody>
        </p:sp>
      </p:grpSp>
      <p:cxnSp>
        <p:nvCxnSpPr>
          <p:cNvPr id="80" name="Straight Connector 79">
            <a:extLst>
              <a:ext uri="{FF2B5EF4-FFF2-40B4-BE49-F238E27FC236}">
                <a16:creationId xmlns:a16="http://schemas.microsoft.com/office/drawing/2014/main" id="{3D617B7E-D657-4E1C-95BE-B72E09A09CE7}"/>
              </a:ext>
            </a:extLst>
          </p:cNvPr>
          <p:cNvCxnSpPr>
            <a:cxnSpLocks/>
          </p:cNvCxnSpPr>
          <p:nvPr/>
        </p:nvCxnSpPr>
        <p:spPr>
          <a:xfrm flipV="1">
            <a:off x="4714961" y="6114348"/>
            <a:ext cx="10545" cy="169955"/>
          </a:xfrm>
          <a:prstGeom prst="line">
            <a:avLst/>
          </a:prstGeom>
          <a:ln w="41275">
            <a:no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8A96AD2-C9C7-4FE7-A87E-0CA81BBDA596}"/>
              </a:ext>
            </a:extLst>
          </p:cNvPr>
          <p:cNvSpPr/>
          <p:nvPr/>
        </p:nvSpPr>
        <p:spPr>
          <a:xfrm>
            <a:off x="7675809" y="483616"/>
            <a:ext cx="639640" cy="6396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cxnSp>
        <p:nvCxnSpPr>
          <p:cNvPr id="89" name="Straight Connector 88">
            <a:extLst>
              <a:ext uri="{FF2B5EF4-FFF2-40B4-BE49-F238E27FC236}">
                <a16:creationId xmlns:a16="http://schemas.microsoft.com/office/drawing/2014/main" id="{C3ABFF68-93EA-4EFC-93AB-5F5280BBE143}"/>
              </a:ext>
            </a:extLst>
          </p:cNvPr>
          <p:cNvCxnSpPr>
            <a:cxnSpLocks/>
          </p:cNvCxnSpPr>
          <p:nvPr/>
        </p:nvCxnSpPr>
        <p:spPr>
          <a:xfrm flipV="1">
            <a:off x="4951888" y="4740562"/>
            <a:ext cx="0" cy="205535"/>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07310CE-51D2-44F9-A8E2-C7AC5B84FF49}"/>
              </a:ext>
            </a:extLst>
          </p:cNvPr>
          <p:cNvCxnSpPr>
            <a:cxnSpLocks/>
          </p:cNvCxnSpPr>
          <p:nvPr/>
        </p:nvCxnSpPr>
        <p:spPr>
          <a:xfrm flipV="1">
            <a:off x="6114127" y="4705276"/>
            <a:ext cx="0" cy="217610"/>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D928D7-18CF-4B08-9519-9CDE383220AA}"/>
              </a:ext>
            </a:extLst>
          </p:cNvPr>
          <p:cNvCxnSpPr>
            <a:cxnSpLocks/>
          </p:cNvCxnSpPr>
          <p:nvPr/>
        </p:nvCxnSpPr>
        <p:spPr>
          <a:xfrm flipV="1">
            <a:off x="6216468" y="5772126"/>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23A516-9A4A-4AA2-ADA4-69E99AA4E431}"/>
              </a:ext>
            </a:extLst>
          </p:cNvPr>
          <p:cNvCxnSpPr>
            <a:cxnSpLocks/>
          </p:cNvCxnSpPr>
          <p:nvPr/>
        </p:nvCxnSpPr>
        <p:spPr>
          <a:xfrm flipV="1">
            <a:off x="7066213" y="4718180"/>
            <a:ext cx="10910" cy="175794"/>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1C45217-86AB-448B-951B-44A30C525F67}"/>
              </a:ext>
            </a:extLst>
          </p:cNvPr>
          <p:cNvCxnSpPr>
            <a:cxnSpLocks/>
          </p:cNvCxnSpPr>
          <p:nvPr/>
        </p:nvCxnSpPr>
        <p:spPr>
          <a:xfrm flipV="1">
            <a:off x="7607109" y="3857770"/>
            <a:ext cx="130578" cy="131077"/>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7452B73-F994-47C0-A226-44D2DA75EF11}"/>
              </a:ext>
            </a:extLst>
          </p:cNvPr>
          <p:cNvCxnSpPr>
            <a:cxnSpLocks/>
          </p:cNvCxnSpPr>
          <p:nvPr/>
        </p:nvCxnSpPr>
        <p:spPr>
          <a:xfrm flipV="1">
            <a:off x="6286750" y="3733198"/>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436BC5D-FB8C-4CF8-A4CF-5FDB26F1B254}"/>
              </a:ext>
            </a:extLst>
          </p:cNvPr>
          <p:cNvCxnSpPr>
            <a:cxnSpLocks/>
          </p:cNvCxnSpPr>
          <p:nvPr/>
        </p:nvCxnSpPr>
        <p:spPr>
          <a:xfrm flipH="1" flipV="1">
            <a:off x="4525839" y="2857965"/>
            <a:ext cx="76395" cy="13234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2D165FF-A68E-4BAE-A7CC-85C4E3A9508C}"/>
              </a:ext>
            </a:extLst>
          </p:cNvPr>
          <p:cNvCxnSpPr>
            <a:cxnSpLocks/>
          </p:cNvCxnSpPr>
          <p:nvPr/>
        </p:nvCxnSpPr>
        <p:spPr>
          <a:xfrm flipV="1">
            <a:off x="6400664" y="2735441"/>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8948829-3C43-4E50-9973-2200D54DF3CD}"/>
              </a:ext>
            </a:extLst>
          </p:cNvPr>
          <p:cNvCxnSpPr>
            <a:cxnSpLocks/>
          </p:cNvCxnSpPr>
          <p:nvPr/>
        </p:nvCxnSpPr>
        <p:spPr>
          <a:xfrm flipV="1">
            <a:off x="5489365" y="2754770"/>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138B731-EDFC-418E-B7FB-BA1C8625FB1D}"/>
              </a:ext>
            </a:extLst>
          </p:cNvPr>
          <p:cNvCxnSpPr>
            <a:cxnSpLocks/>
          </p:cNvCxnSpPr>
          <p:nvPr/>
        </p:nvCxnSpPr>
        <p:spPr>
          <a:xfrm flipV="1">
            <a:off x="7571186" y="1761590"/>
            <a:ext cx="25316" cy="179357"/>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C50FD2A-C53B-4055-BB6B-FE9860B62023}"/>
              </a:ext>
            </a:extLst>
          </p:cNvPr>
          <p:cNvCxnSpPr>
            <a:cxnSpLocks/>
          </p:cNvCxnSpPr>
          <p:nvPr/>
        </p:nvCxnSpPr>
        <p:spPr>
          <a:xfrm flipV="1">
            <a:off x="6046219" y="1753403"/>
            <a:ext cx="0" cy="150366"/>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70A37B9-AF42-4C69-880C-677B2E6159FE}"/>
              </a:ext>
            </a:extLst>
          </p:cNvPr>
          <p:cNvCxnSpPr>
            <a:cxnSpLocks/>
          </p:cNvCxnSpPr>
          <p:nvPr/>
        </p:nvCxnSpPr>
        <p:spPr>
          <a:xfrm flipV="1">
            <a:off x="6788236" y="2416956"/>
            <a:ext cx="159804" cy="110314"/>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D413901-5014-4A54-A59C-FB34F4AB143A}"/>
              </a:ext>
            </a:extLst>
          </p:cNvPr>
          <p:cNvCxnSpPr>
            <a:cxnSpLocks/>
          </p:cNvCxnSpPr>
          <p:nvPr/>
        </p:nvCxnSpPr>
        <p:spPr>
          <a:xfrm flipH="1" flipV="1">
            <a:off x="4772809" y="594732"/>
            <a:ext cx="42459" cy="116819"/>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AAA4210-35BF-4C94-96C9-9B29DBF2C91A}"/>
              </a:ext>
            </a:extLst>
          </p:cNvPr>
          <p:cNvCxnSpPr>
            <a:cxnSpLocks/>
          </p:cNvCxnSpPr>
          <p:nvPr/>
        </p:nvCxnSpPr>
        <p:spPr>
          <a:xfrm flipH="1" flipV="1">
            <a:off x="4716342" y="1002683"/>
            <a:ext cx="255054" cy="118275"/>
          </a:xfrm>
          <a:prstGeom prst="line">
            <a:avLst/>
          </a:prstGeom>
          <a:ln w="41275">
            <a:no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16CD7CF3-8218-417A-9CF0-791BC9787D89}"/>
              </a:ext>
            </a:extLst>
          </p:cNvPr>
          <p:cNvSpPr txBox="1"/>
          <p:nvPr/>
        </p:nvSpPr>
        <p:spPr>
          <a:xfrm>
            <a:off x="223458" y="214120"/>
            <a:ext cx="2624504" cy="284052"/>
          </a:xfrm>
          <a:prstGeom prst="rect">
            <a:avLst/>
          </a:prstGeom>
          <a:noFill/>
          <a:ln>
            <a:noFill/>
          </a:ln>
        </p:spPr>
        <p:txBody>
          <a:bodyPr wrap="square" rtlCol="0">
            <a:spAutoFit/>
          </a:bodyPr>
          <a:lstStyle/>
          <a:p>
            <a:pPr algn="ctr"/>
            <a:r>
              <a:rPr lang="en-GB" sz="1246" b="1" i="1" u="sng" dirty="0">
                <a:solidFill>
                  <a:schemeClr val="accent2">
                    <a:lumMod val="75000"/>
                  </a:schemeClr>
                </a:solidFill>
              </a:rPr>
              <a:t>Year 9 Computing </a:t>
            </a:r>
            <a:r>
              <a:rPr lang="en-GB" sz="1246" b="1" u="sng" dirty="0">
                <a:solidFill>
                  <a:schemeClr val="accent2">
                    <a:lumMod val="75000"/>
                  </a:schemeClr>
                </a:solidFill>
              </a:rPr>
              <a:t>Learning Journey</a:t>
            </a:r>
          </a:p>
        </p:txBody>
      </p:sp>
      <p:cxnSp>
        <p:nvCxnSpPr>
          <p:cNvPr id="189" name="Straight Connector 188">
            <a:extLst>
              <a:ext uri="{FF2B5EF4-FFF2-40B4-BE49-F238E27FC236}">
                <a16:creationId xmlns:a16="http://schemas.microsoft.com/office/drawing/2014/main" id="{DAD1A967-7C6A-4897-B8B9-3CBC8926ADB9}"/>
              </a:ext>
            </a:extLst>
          </p:cNvPr>
          <p:cNvCxnSpPr>
            <a:cxnSpLocks/>
          </p:cNvCxnSpPr>
          <p:nvPr/>
        </p:nvCxnSpPr>
        <p:spPr>
          <a:xfrm flipH="1" flipV="1">
            <a:off x="6082080" y="563484"/>
            <a:ext cx="1242" cy="127295"/>
          </a:xfrm>
          <a:prstGeom prst="line">
            <a:avLst/>
          </a:prstGeom>
          <a:ln w="41275">
            <a:no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31FD7130-41CC-4DF5-9580-F9C9F2327DB6}"/>
              </a:ext>
            </a:extLst>
          </p:cNvPr>
          <p:cNvGrpSpPr/>
          <p:nvPr/>
        </p:nvGrpSpPr>
        <p:grpSpPr>
          <a:xfrm>
            <a:off x="7675809" y="455291"/>
            <a:ext cx="756899" cy="747692"/>
            <a:chOff x="5234754" y="8164219"/>
            <a:chExt cx="1093299" cy="1080000"/>
          </a:xfrm>
          <a:solidFill>
            <a:srgbClr val="00B050"/>
          </a:solidFill>
        </p:grpSpPr>
        <p:grpSp>
          <p:nvGrpSpPr>
            <p:cNvPr id="77" name="Group 76">
              <a:extLst>
                <a:ext uri="{FF2B5EF4-FFF2-40B4-BE49-F238E27FC236}">
                  <a16:creationId xmlns:a16="http://schemas.microsoft.com/office/drawing/2014/main" id="{CF5D30B8-1C42-4085-8EB6-AF088E0CBCA1}"/>
                </a:ext>
              </a:extLst>
            </p:cNvPr>
            <p:cNvGrpSpPr/>
            <p:nvPr/>
          </p:nvGrpSpPr>
          <p:grpSpPr>
            <a:xfrm>
              <a:off x="5234754" y="8164219"/>
              <a:ext cx="1080000" cy="1080000"/>
              <a:chOff x="8381105" y="5471952"/>
              <a:chExt cx="1080000" cy="1080000"/>
            </a:xfrm>
            <a:grpFill/>
          </p:grpSpPr>
          <p:sp>
            <p:nvSpPr>
              <p:cNvPr id="79" name="Oval 78">
                <a:extLst>
                  <a:ext uri="{FF2B5EF4-FFF2-40B4-BE49-F238E27FC236}">
                    <a16:creationId xmlns:a16="http://schemas.microsoft.com/office/drawing/2014/main" id="{02E7AD6F-FBD6-4428-ACD5-7563ECD80E28}"/>
                  </a:ext>
                </a:extLst>
              </p:cNvPr>
              <p:cNvSpPr/>
              <p:nvPr/>
            </p:nvSpPr>
            <p:spPr>
              <a:xfrm>
                <a:off x="8381105" y="5471952"/>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81" name="Oval 80">
                <a:extLst>
                  <a:ext uri="{FF2B5EF4-FFF2-40B4-BE49-F238E27FC236}">
                    <a16:creationId xmlns:a16="http://schemas.microsoft.com/office/drawing/2014/main" id="{45BF6018-8F49-4D71-924B-7E3CA88E8918}"/>
                  </a:ext>
                </a:extLst>
              </p:cNvPr>
              <p:cNvSpPr/>
              <p:nvPr/>
            </p:nvSpPr>
            <p:spPr>
              <a:xfrm>
                <a:off x="8471105" y="555893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sp>
          <p:nvSpPr>
            <p:cNvPr id="78" name="TextBox 77">
              <a:extLst>
                <a:ext uri="{FF2B5EF4-FFF2-40B4-BE49-F238E27FC236}">
                  <a16:creationId xmlns:a16="http://schemas.microsoft.com/office/drawing/2014/main" id="{75ACB7CB-3A03-4ACE-B7E6-4618C9CD0BA4}"/>
                </a:ext>
              </a:extLst>
            </p:cNvPr>
            <p:cNvSpPr txBox="1"/>
            <p:nvPr/>
          </p:nvSpPr>
          <p:spPr>
            <a:xfrm>
              <a:off x="5428053" y="8483157"/>
              <a:ext cx="900000" cy="410298"/>
            </a:xfrm>
            <a:prstGeom prst="rect">
              <a:avLst/>
            </a:prstGeom>
            <a:noFill/>
            <a:ln>
              <a:noFill/>
            </a:ln>
          </p:spPr>
          <p:txBody>
            <a:bodyPr wrap="square" rtlCol="0">
              <a:spAutoFit/>
            </a:bodyPr>
            <a:lstStyle/>
            <a:p>
              <a:r>
                <a:rPr lang="en-GB" sz="1246" b="1" dirty="0"/>
                <a:t>KS4 </a:t>
              </a:r>
            </a:p>
          </p:txBody>
        </p:sp>
      </p:grpSp>
      <p:sp>
        <p:nvSpPr>
          <p:cNvPr id="4" name="Rectangle: Rounded Corners 3">
            <a:extLst>
              <a:ext uri="{FF2B5EF4-FFF2-40B4-BE49-F238E27FC236}">
                <a16:creationId xmlns:a16="http://schemas.microsoft.com/office/drawing/2014/main" id="{F5CF98EC-1076-41E5-9ECD-8A564B496D21}"/>
              </a:ext>
            </a:extLst>
          </p:cNvPr>
          <p:cNvSpPr/>
          <p:nvPr/>
        </p:nvSpPr>
        <p:spPr>
          <a:xfrm>
            <a:off x="5053469" y="3853267"/>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Advanced Python </a:t>
            </a:r>
          </a:p>
        </p:txBody>
      </p:sp>
      <p:sp>
        <p:nvSpPr>
          <p:cNvPr id="82" name="Rectangle: Rounded Corners 81">
            <a:extLst>
              <a:ext uri="{FF2B5EF4-FFF2-40B4-BE49-F238E27FC236}">
                <a16:creationId xmlns:a16="http://schemas.microsoft.com/office/drawing/2014/main" id="{49FB758A-F235-4878-8A7F-E102DC082798}"/>
              </a:ext>
            </a:extLst>
          </p:cNvPr>
          <p:cNvSpPr/>
          <p:nvPr/>
        </p:nvSpPr>
        <p:spPr>
          <a:xfrm>
            <a:off x="5192202" y="5855677"/>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Cyber Security </a:t>
            </a:r>
          </a:p>
        </p:txBody>
      </p:sp>
      <p:sp>
        <p:nvSpPr>
          <p:cNvPr id="6" name="TextBox 5">
            <a:extLst>
              <a:ext uri="{FF2B5EF4-FFF2-40B4-BE49-F238E27FC236}">
                <a16:creationId xmlns:a16="http://schemas.microsoft.com/office/drawing/2014/main" id="{A0D8516B-4A14-4F6D-9EAD-9E44A9CA32E9}"/>
              </a:ext>
            </a:extLst>
          </p:cNvPr>
          <p:cNvSpPr txBox="1"/>
          <p:nvPr/>
        </p:nvSpPr>
        <p:spPr>
          <a:xfrm>
            <a:off x="2268404" y="4826564"/>
            <a:ext cx="1796309" cy="1954381"/>
          </a:xfrm>
          <a:prstGeom prst="rect">
            <a:avLst/>
          </a:prstGeom>
          <a:noFill/>
        </p:spPr>
        <p:txBody>
          <a:bodyPr wrap="square" rtlCol="0">
            <a:spAutoFit/>
          </a:bodyPr>
          <a:lstStyle/>
          <a:p>
            <a:endParaRPr lang="en-GB" sz="1100" dirty="0"/>
          </a:p>
          <a:p>
            <a:endParaRPr lang="en-GB" sz="1100" dirty="0"/>
          </a:p>
          <a:p>
            <a:r>
              <a:rPr lang="en-GB" sz="1100" dirty="0"/>
              <a:t>Risks </a:t>
            </a:r>
          </a:p>
          <a:p>
            <a:r>
              <a:rPr lang="en-GB" sz="1100" dirty="0"/>
              <a:t>Social Engineering </a:t>
            </a:r>
          </a:p>
          <a:p>
            <a:r>
              <a:rPr lang="en-GB" sz="1100" dirty="0"/>
              <a:t>Hacking</a:t>
            </a:r>
          </a:p>
          <a:p>
            <a:r>
              <a:rPr lang="en-GB" sz="1100" dirty="0"/>
              <a:t>Legislation</a:t>
            </a:r>
          </a:p>
          <a:p>
            <a:r>
              <a:rPr lang="en-GB" sz="1100" dirty="0"/>
              <a:t>Malware</a:t>
            </a:r>
          </a:p>
          <a:p>
            <a:r>
              <a:rPr lang="en-GB" sz="1100" dirty="0"/>
              <a:t>Prevention methods</a:t>
            </a:r>
          </a:p>
          <a:p>
            <a:endParaRPr lang="en-GB" sz="1100" dirty="0"/>
          </a:p>
          <a:p>
            <a:endParaRPr lang="en-GB" sz="1100" dirty="0"/>
          </a:p>
          <a:p>
            <a:endParaRPr lang="en-GB" sz="1100" dirty="0"/>
          </a:p>
        </p:txBody>
      </p:sp>
      <p:sp>
        <p:nvSpPr>
          <p:cNvPr id="87" name="Rectangle: Rounded Corners 86">
            <a:extLst>
              <a:ext uri="{FF2B5EF4-FFF2-40B4-BE49-F238E27FC236}">
                <a16:creationId xmlns:a16="http://schemas.microsoft.com/office/drawing/2014/main" id="{9F3F253A-E11F-47C0-A19F-209E798B56B9}"/>
              </a:ext>
            </a:extLst>
          </p:cNvPr>
          <p:cNvSpPr/>
          <p:nvPr/>
        </p:nvSpPr>
        <p:spPr>
          <a:xfrm>
            <a:off x="5192202" y="4866473"/>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Data representations</a:t>
            </a:r>
          </a:p>
        </p:txBody>
      </p:sp>
      <p:sp>
        <p:nvSpPr>
          <p:cNvPr id="88" name="Rectangle: Rounded Corners 87">
            <a:extLst>
              <a:ext uri="{FF2B5EF4-FFF2-40B4-BE49-F238E27FC236}">
                <a16:creationId xmlns:a16="http://schemas.microsoft.com/office/drawing/2014/main" id="{DF4EDD59-1B38-4C9A-BB67-B749319C7521}"/>
              </a:ext>
            </a:extLst>
          </p:cNvPr>
          <p:cNvSpPr/>
          <p:nvPr/>
        </p:nvSpPr>
        <p:spPr>
          <a:xfrm>
            <a:off x="5061171" y="2858174"/>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E-Safety</a:t>
            </a:r>
          </a:p>
        </p:txBody>
      </p:sp>
      <p:sp>
        <p:nvSpPr>
          <p:cNvPr id="93" name="TextBox 92">
            <a:extLst>
              <a:ext uri="{FF2B5EF4-FFF2-40B4-BE49-F238E27FC236}">
                <a16:creationId xmlns:a16="http://schemas.microsoft.com/office/drawing/2014/main" id="{7638CEE1-1D13-44F5-8962-8449BC269D8B}"/>
              </a:ext>
            </a:extLst>
          </p:cNvPr>
          <p:cNvSpPr txBox="1"/>
          <p:nvPr/>
        </p:nvSpPr>
        <p:spPr>
          <a:xfrm>
            <a:off x="2149222" y="2900104"/>
            <a:ext cx="2771655" cy="1107996"/>
          </a:xfrm>
          <a:prstGeom prst="rect">
            <a:avLst/>
          </a:prstGeom>
          <a:noFill/>
        </p:spPr>
        <p:txBody>
          <a:bodyPr wrap="square" rtlCol="0">
            <a:spAutoFit/>
          </a:bodyPr>
          <a:lstStyle/>
          <a:p>
            <a:r>
              <a:rPr lang="en-GB" sz="1100" dirty="0"/>
              <a:t>Loops </a:t>
            </a:r>
          </a:p>
          <a:p>
            <a:r>
              <a:rPr lang="en-GB" sz="1100" dirty="0"/>
              <a:t>Selection</a:t>
            </a:r>
          </a:p>
          <a:p>
            <a:r>
              <a:rPr lang="en-GB" sz="1100" dirty="0"/>
              <a:t>Lists</a:t>
            </a:r>
          </a:p>
          <a:p>
            <a:r>
              <a:rPr lang="en-GB" sz="1100" dirty="0"/>
              <a:t>Functions and procedures</a:t>
            </a:r>
          </a:p>
          <a:p>
            <a:r>
              <a:rPr lang="en-GB" sz="1100" dirty="0"/>
              <a:t>Searching algorithms </a:t>
            </a:r>
          </a:p>
          <a:p>
            <a:endParaRPr lang="en-GB" sz="1100" dirty="0"/>
          </a:p>
        </p:txBody>
      </p:sp>
      <p:sp>
        <p:nvSpPr>
          <p:cNvPr id="96" name="TextBox 95">
            <a:extLst>
              <a:ext uri="{FF2B5EF4-FFF2-40B4-BE49-F238E27FC236}">
                <a16:creationId xmlns:a16="http://schemas.microsoft.com/office/drawing/2014/main" id="{EA293823-4BE1-435C-8862-453F5054E046}"/>
              </a:ext>
            </a:extLst>
          </p:cNvPr>
          <p:cNvSpPr txBox="1"/>
          <p:nvPr/>
        </p:nvSpPr>
        <p:spPr>
          <a:xfrm>
            <a:off x="8315449" y="1860578"/>
            <a:ext cx="2771655" cy="1277273"/>
          </a:xfrm>
          <a:prstGeom prst="rect">
            <a:avLst/>
          </a:prstGeom>
          <a:noFill/>
        </p:spPr>
        <p:txBody>
          <a:bodyPr wrap="square" rtlCol="0">
            <a:spAutoFit/>
          </a:bodyPr>
          <a:lstStyle/>
          <a:p>
            <a:pPr algn="l"/>
            <a:r>
              <a:rPr lang="en-GB" sz="1100" dirty="0"/>
              <a:t>Cyber-bullying</a:t>
            </a:r>
          </a:p>
          <a:p>
            <a:pPr algn="l"/>
            <a:r>
              <a:rPr lang="en-GB" sz="1100" dirty="0"/>
              <a:t>Coerced online abuse</a:t>
            </a:r>
          </a:p>
          <a:p>
            <a:pPr algn="l"/>
            <a:r>
              <a:rPr lang="en-GB" sz="1100" dirty="0"/>
              <a:t>Cyber-flashing</a:t>
            </a:r>
          </a:p>
          <a:p>
            <a:pPr algn="l"/>
            <a:r>
              <a:rPr lang="en-GB" sz="1100" dirty="0"/>
              <a:t>Gaming </a:t>
            </a:r>
          </a:p>
          <a:p>
            <a:pPr algn="l"/>
            <a:r>
              <a:rPr lang="en-GB" sz="1100" dirty="0"/>
              <a:t>Misinformation and disinformation</a:t>
            </a:r>
          </a:p>
          <a:p>
            <a:pPr algn="l"/>
            <a:r>
              <a:rPr lang="en-GB" sz="1100" dirty="0"/>
              <a:t>Online Challenges</a:t>
            </a:r>
          </a:p>
          <a:p>
            <a:pPr algn="l"/>
            <a:r>
              <a:rPr lang="en-GB" sz="1100" dirty="0"/>
              <a:t>Pornography</a:t>
            </a:r>
          </a:p>
        </p:txBody>
      </p:sp>
      <p:pic>
        <p:nvPicPr>
          <p:cNvPr id="1050" name="Picture 26">
            <a:extLst>
              <a:ext uri="{FF2B5EF4-FFF2-40B4-BE49-F238E27FC236}">
                <a16:creationId xmlns:a16="http://schemas.microsoft.com/office/drawing/2014/main" id="{97ED06C4-C595-4E69-BC92-ED1CD905F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369" y="3313375"/>
            <a:ext cx="1152661" cy="62153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48B00993-9612-4746-9A2E-3E52C4769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931" y="3231157"/>
            <a:ext cx="447344" cy="5703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5838E30-A68B-435D-AFE5-36477526C096}"/>
              </a:ext>
            </a:extLst>
          </p:cNvPr>
          <p:cNvSpPr/>
          <p:nvPr/>
        </p:nvSpPr>
        <p:spPr>
          <a:xfrm>
            <a:off x="4951888" y="690779"/>
            <a:ext cx="2033503" cy="269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End of year 9 …..</a:t>
            </a:r>
          </a:p>
        </p:txBody>
      </p:sp>
      <p:pic>
        <p:nvPicPr>
          <p:cNvPr id="3076" name="Picture 4" descr="Free Images : binary code, binary system, byte, bits, administrator, virus,  trojan, digital, 1, developer, software development, program, hacker,  green, text, neon, font, album cover, technology, organism, computer  wallpaper, graphic design, graphics,">
            <a:extLst>
              <a:ext uri="{FF2B5EF4-FFF2-40B4-BE49-F238E27FC236}">
                <a16:creationId xmlns:a16="http://schemas.microsoft.com/office/drawing/2014/main" id="{1F69A965-404D-45ED-880C-96AFC9A3E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597" y="5271558"/>
            <a:ext cx="520190" cy="5201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0950141-EC74-4AB2-BFEC-224E25A667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7365" y="3223050"/>
            <a:ext cx="732402" cy="558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ke news,lie,news,media,disinformation - free image from needpix.com">
            <a:extLst>
              <a:ext uri="{FF2B5EF4-FFF2-40B4-BE49-F238E27FC236}">
                <a16:creationId xmlns:a16="http://schemas.microsoft.com/office/drawing/2014/main" id="{CC186E93-539E-47CB-A1BD-964C6EDFFE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8859" y="1962198"/>
            <a:ext cx="1101499" cy="1101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B00094-FD0F-4823-9567-850F903EA4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099" y="2049430"/>
            <a:ext cx="569901" cy="7706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D2C2BDA-88A3-472E-925E-0EC8A1678F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6048" y="1906652"/>
            <a:ext cx="921303" cy="9213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EA9339-FC1B-2608-58AC-8C1FF9D59348}"/>
              </a:ext>
            </a:extLst>
          </p:cNvPr>
          <p:cNvSpPr txBox="1"/>
          <p:nvPr/>
        </p:nvSpPr>
        <p:spPr>
          <a:xfrm>
            <a:off x="8334122" y="4085959"/>
            <a:ext cx="1796309" cy="938719"/>
          </a:xfrm>
          <a:prstGeom prst="rect">
            <a:avLst/>
          </a:prstGeom>
          <a:noFill/>
        </p:spPr>
        <p:txBody>
          <a:bodyPr wrap="square" rtlCol="0">
            <a:spAutoFit/>
          </a:bodyPr>
          <a:lstStyle/>
          <a:p>
            <a:r>
              <a:rPr lang="en-GB" sz="1100" dirty="0"/>
              <a:t>Binary number system</a:t>
            </a:r>
          </a:p>
          <a:p>
            <a:r>
              <a:rPr lang="en-GB" sz="1100" dirty="0"/>
              <a:t>Binary conversions</a:t>
            </a:r>
          </a:p>
          <a:p>
            <a:r>
              <a:rPr lang="en-GB" sz="1100" dirty="0"/>
              <a:t>Representing characters</a:t>
            </a:r>
          </a:p>
          <a:p>
            <a:r>
              <a:rPr lang="en-GB" sz="1100" dirty="0"/>
              <a:t>Representing images</a:t>
            </a:r>
          </a:p>
          <a:p>
            <a:r>
              <a:rPr lang="en-GB" sz="1100" dirty="0"/>
              <a:t>Representing sounds </a:t>
            </a:r>
          </a:p>
        </p:txBody>
      </p:sp>
      <p:pic>
        <p:nvPicPr>
          <p:cNvPr id="9" name="Picture 2">
            <a:extLst>
              <a:ext uri="{FF2B5EF4-FFF2-40B4-BE49-F238E27FC236}">
                <a16:creationId xmlns:a16="http://schemas.microsoft.com/office/drawing/2014/main" id="{69FDB2E6-D66F-1725-8848-B11F99907E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4099" y="4322589"/>
            <a:ext cx="1325674" cy="341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C2D2F6CC-7695-8E18-B2F4-DBD4511E0701}"/>
              </a:ext>
            </a:extLst>
          </p:cNvPr>
          <p:cNvSpPr/>
          <p:nvPr/>
        </p:nvSpPr>
        <p:spPr>
          <a:xfrm>
            <a:off x="5739388" y="1510055"/>
            <a:ext cx="815152" cy="458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End of year project </a:t>
            </a:r>
          </a:p>
        </p:txBody>
      </p:sp>
    </p:spTree>
    <p:extLst>
      <p:ext uri="{BB962C8B-B14F-4D97-AF65-F5344CB8AC3E}">
        <p14:creationId xmlns:p14="http://schemas.microsoft.com/office/powerpoint/2010/main" val="23160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8">
            <a:extLst>
              <a:ext uri="{FF2B5EF4-FFF2-40B4-BE49-F238E27FC236}">
                <a16:creationId xmlns:a16="http://schemas.microsoft.com/office/drawing/2014/main" id="{03ECC0FE-7E5C-4D31-813E-C951747E128A}"/>
              </a:ext>
            </a:extLst>
          </p:cNvPr>
          <p:cNvGraphicFramePr>
            <a:graphicFrameLocks noGrp="1"/>
          </p:cNvGraphicFramePr>
          <p:nvPr>
            <p:extLst>
              <p:ext uri="{D42A27DB-BD31-4B8C-83A1-F6EECF244321}">
                <p14:modId xmlns:p14="http://schemas.microsoft.com/office/powerpoint/2010/main" val="355997250"/>
              </p:ext>
            </p:extLst>
          </p:nvPr>
        </p:nvGraphicFramePr>
        <p:xfrm>
          <a:off x="426379" y="541377"/>
          <a:ext cx="11090240" cy="5471160"/>
        </p:xfrm>
        <a:graphic>
          <a:graphicData uri="http://schemas.openxmlformats.org/drawingml/2006/table">
            <a:tbl>
              <a:tblPr firstRow="1" bandRow="1">
                <a:tableStyleId>{5C22544A-7EE6-4342-B048-85BDC9FD1C3A}</a:tableStyleId>
              </a:tblPr>
              <a:tblGrid>
                <a:gridCol w="2218048">
                  <a:extLst>
                    <a:ext uri="{9D8B030D-6E8A-4147-A177-3AD203B41FA5}">
                      <a16:colId xmlns:a16="http://schemas.microsoft.com/office/drawing/2014/main" val="2570729362"/>
                    </a:ext>
                  </a:extLst>
                </a:gridCol>
                <a:gridCol w="2218048">
                  <a:extLst>
                    <a:ext uri="{9D8B030D-6E8A-4147-A177-3AD203B41FA5}">
                      <a16:colId xmlns:a16="http://schemas.microsoft.com/office/drawing/2014/main" val="2496229512"/>
                    </a:ext>
                  </a:extLst>
                </a:gridCol>
                <a:gridCol w="2281275">
                  <a:extLst>
                    <a:ext uri="{9D8B030D-6E8A-4147-A177-3AD203B41FA5}">
                      <a16:colId xmlns:a16="http://schemas.microsoft.com/office/drawing/2014/main" val="3248227997"/>
                    </a:ext>
                  </a:extLst>
                </a:gridCol>
                <a:gridCol w="2148840">
                  <a:extLst>
                    <a:ext uri="{9D8B030D-6E8A-4147-A177-3AD203B41FA5}">
                      <a16:colId xmlns:a16="http://schemas.microsoft.com/office/drawing/2014/main" val="1327779540"/>
                    </a:ext>
                  </a:extLst>
                </a:gridCol>
                <a:gridCol w="2224029">
                  <a:extLst>
                    <a:ext uri="{9D8B030D-6E8A-4147-A177-3AD203B41FA5}">
                      <a16:colId xmlns:a16="http://schemas.microsoft.com/office/drawing/2014/main" val="2446252255"/>
                    </a:ext>
                  </a:extLst>
                </a:gridCol>
              </a:tblGrid>
              <a:tr h="370840">
                <a:tc>
                  <a:txBody>
                    <a:bodyPr/>
                    <a:lstStyle/>
                    <a:p>
                      <a:pPr algn="ctr" rtl="0" fontAlgn="base"/>
                      <a:r>
                        <a:rPr lang="en-GB" sz="1100" b="1" i="0">
                          <a:solidFill>
                            <a:srgbClr val="000000"/>
                          </a:solidFill>
                          <a:effectLst/>
                          <a:latin typeface="Calibri" panose="020F0502020204030204" pitchFamily="34" charset="0"/>
                        </a:rPr>
                        <a:t>Content</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Disciplinary Knowledge (Skills)</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This is the actions taken within a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topic to gain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substantive knowledge</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Substantive Knowledge</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This is the specific, factual content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for the topic, which is connected</a:t>
                      </a:r>
                    </a:p>
                    <a:p>
                      <a:pPr algn="ctr" rtl="0" fontAlgn="base"/>
                      <a:r>
                        <a:rPr lang="en-GB" sz="1100" b="0" i="0" u="none" strike="noStrike" dirty="0">
                          <a:solidFill>
                            <a:srgbClr val="000000"/>
                          </a:solidFill>
                          <a:effectLst/>
                          <a:latin typeface="Calibri" panose="020F0502020204030204" pitchFamily="34" charset="0"/>
                        </a:rPr>
                        <a:t> into a careful sequence  of learning.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Prior Learning (Y6)</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Future learning (Y8)</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068078"/>
                  </a:ext>
                </a:extLst>
              </a:tr>
              <a:tr h="370840">
                <a:tc>
                  <a:txBody>
                    <a:bodyPr/>
                    <a:lstStyle/>
                    <a:p>
                      <a:pPr marL="0" indent="0">
                        <a:buFont typeface="Arial" panose="020B0604020202020204" pitchFamily="34" charset="0"/>
                        <a:buNone/>
                      </a:pPr>
                      <a:r>
                        <a:rPr lang="en-GB" sz="1100" dirty="0"/>
                        <a:t>Collaborating online respectfully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100" dirty="0"/>
                        <a:t>Selecting a suitable password based upon best practice</a:t>
                      </a:r>
                    </a:p>
                    <a:p>
                      <a:pPr marL="285750" indent="-285750">
                        <a:buFont typeface="Arial" panose="020B0604020202020204" pitchFamily="34" charset="0"/>
                        <a:buChar char="•"/>
                      </a:pPr>
                      <a:r>
                        <a:rPr lang="en-GB" sz="1100" dirty="0"/>
                        <a:t>Sending, responding and forwarding emails</a:t>
                      </a:r>
                    </a:p>
                    <a:p>
                      <a:pPr marL="285750" indent="-285750">
                        <a:buFont typeface="Arial" panose="020B0604020202020204" pitchFamily="34" charset="0"/>
                        <a:buChar char="•"/>
                      </a:pPr>
                      <a:r>
                        <a:rPr lang="en-GB" sz="1100" dirty="0"/>
                        <a:t>Appropriate Use of CC and BCC </a:t>
                      </a:r>
                    </a:p>
                    <a:p>
                      <a:pPr marL="285750" indent="-285750">
                        <a:buFont typeface="Arial" panose="020B0604020202020204" pitchFamily="34" charset="0"/>
                        <a:buChar char="•"/>
                      </a:pPr>
                      <a:r>
                        <a:rPr lang="en-GB" sz="1100" dirty="0"/>
                        <a:t>Effective use of constructive criticism in improving student work</a:t>
                      </a:r>
                    </a:p>
                    <a:p>
                      <a:pPr marL="285750" indent="-285750">
                        <a:buFont typeface="Arial" panose="020B0604020202020204" pitchFamily="34" charset="0"/>
                        <a:buChar char="•"/>
                      </a:pPr>
                      <a:r>
                        <a:rPr lang="en-GB" sz="1100" dirty="0"/>
                        <a:t>Creation of online collaborative documents</a:t>
                      </a:r>
                    </a:p>
                    <a:p>
                      <a:pPr marL="285750" indent="-285750">
                        <a:buFont typeface="Arial" panose="020B0604020202020204" pitchFamily="34" charset="0"/>
                        <a:buChar char="•"/>
                      </a:pPr>
                      <a:r>
                        <a:rPr lang="en-GB" sz="1100" dirty="0"/>
                        <a:t>Audience considerations when designing presentations</a:t>
                      </a:r>
                    </a:p>
                    <a:p>
                      <a:pPr marL="285750" indent="-285750">
                        <a:buFont typeface="Arial" panose="020B0604020202020204" pitchFamily="34" charset="0"/>
                        <a:buChar char="•"/>
                      </a:pPr>
                      <a:r>
                        <a:rPr lang="en-GB" sz="1100" dirty="0"/>
                        <a:t>Delivery of presentations to the group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Authentication</a:t>
                      </a:r>
                    </a:p>
                    <a:p>
                      <a:pPr marL="171450" indent="-171450">
                        <a:buFont typeface="Arial" panose="020B0604020202020204" pitchFamily="34" charset="0"/>
                        <a:buChar char="•"/>
                      </a:pPr>
                      <a:r>
                        <a:rPr lang="en-GB" sz="1100" dirty="0"/>
                        <a:t>Safety in computing labs </a:t>
                      </a:r>
                    </a:p>
                    <a:p>
                      <a:pPr marL="171450" indent="-171450">
                        <a:buFont typeface="Arial" panose="020B0604020202020204" pitchFamily="34" charset="0"/>
                        <a:buChar char="•"/>
                      </a:pPr>
                      <a:r>
                        <a:rPr lang="en-GB" sz="1100" dirty="0"/>
                        <a:t>Respectful communication </a:t>
                      </a:r>
                    </a:p>
                    <a:p>
                      <a:pPr marL="171450" indent="-171450">
                        <a:buFont typeface="Arial" panose="020B0604020202020204" pitchFamily="34" charset="0"/>
                        <a:buChar char="•"/>
                      </a:pPr>
                      <a:r>
                        <a:rPr lang="en-GB" sz="1100" dirty="0"/>
                        <a:t>Emails </a:t>
                      </a:r>
                    </a:p>
                    <a:p>
                      <a:pPr marL="171450" indent="-171450">
                        <a:buFont typeface="Arial" panose="020B0604020202020204" pitchFamily="34" charset="0"/>
                        <a:buChar char="•"/>
                      </a:pPr>
                      <a:r>
                        <a:rPr lang="en-GB" sz="1100" dirty="0"/>
                        <a:t>E-safety and cyber bullying</a:t>
                      </a:r>
                    </a:p>
                    <a:p>
                      <a:pPr marL="171450" indent="-171450">
                        <a:buFont typeface="Arial" panose="020B0604020202020204" pitchFamily="34" charset="0"/>
                        <a:buChar char="•"/>
                      </a:pPr>
                      <a:r>
                        <a:rPr lang="en-GB" sz="1100" dirty="0"/>
                        <a:t>Presenting to an audience </a:t>
                      </a:r>
                    </a:p>
                    <a:p>
                      <a:pPr marL="171450" indent="-171450">
                        <a:buFont typeface="Arial" panose="020B0604020202020204" pitchFamily="34" charset="0"/>
                        <a:buChar char="•"/>
                      </a:pPr>
                      <a:r>
                        <a:rPr lang="en-GB" sz="1100" dirty="0"/>
                        <a:t>Reporting concerns </a:t>
                      </a:r>
                    </a:p>
                    <a:p>
                      <a:pPr marL="171450" indent="-171450">
                        <a:buFont typeface="Arial" panose="020B0604020202020204" pitchFamily="34" charset="0"/>
                        <a:buChar char="•"/>
                      </a:pPr>
                      <a:r>
                        <a:rPr lang="en-GB" sz="1100" dirty="0"/>
                        <a:t>Privacy settings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select, use and combine a variety of software (including internet services) on a range of digital </a:t>
                      </a:r>
                      <a:r>
                        <a:rPr lang="en-GB" sz="1100" kern="1200" dirty="0">
                          <a:solidFill>
                            <a:schemeClr val="dk1"/>
                          </a:solidFill>
                          <a:latin typeface="+mn-lt"/>
                          <a:ea typeface="+mn-ea"/>
                          <a:cs typeface="+mn-cs"/>
                        </a:rPr>
                        <a:t>devices</a:t>
                      </a:r>
                      <a:r>
                        <a:rPr lang="en-GB" sz="1100" dirty="0"/>
                        <a:t> to design and create a range of programs, systems and content that accomplish given goals, including collecting, analysing, evaluating and presenting data and information </a:t>
                      </a:r>
                    </a:p>
                    <a:p>
                      <a:pPr marL="171450" indent="-171450">
                        <a:buFont typeface="Arial" panose="020B0604020202020204" pitchFamily="34" charset="0"/>
                        <a:buChar char="•"/>
                      </a:pPr>
                      <a:r>
                        <a:rPr lang="en-GB" sz="1100" dirty="0"/>
                        <a:t>use technology safely, respectfully and responsibly; recognise acceptable/unacceptable behaviour; identify a range of ways to report concerns about content and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Vector graphics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347901"/>
                  </a:ext>
                </a:extLst>
              </a:tr>
              <a:tr h="370840">
                <a:tc>
                  <a:txBody>
                    <a:bodyPr/>
                    <a:lstStyle/>
                    <a:p>
                      <a:pPr marL="0" indent="0">
                        <a:buFont typeface="Arial" panose="020B0604020202020204" pitchFamily="34" charset="0"/>
                        <a:buNone/>
                      </a:pPr>
                      <a:r>
                        <a:rPr lang="en-GB" sz="1100" dirty="0"/>
                        <a:t>Data representations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Students know why binary numbers are integral to computing </a:t>
                      </a:r>
                    </a:p>
                    <a:p>
                      <a:pPr marL="171450" indent="-171450">
                        <a:buFont typeface="Arial" panose="020B0604020202020204" pitchFamily="34" charset="0"/>
                        <a:buChar char="•"/>
                      </a:pPr>
                      <a:r>
                        <a:rPr lang="en-GB" sz="1100" dirty="0"/>
                        <a:t> Binary to decimal conversion</a:t>
                      </a:r>
                    </a:p>
                    <a:p>
                      <a:pPr marL="171450" indent="-171450">
                        <a:buFont typeface="Arial" panose="020B0604020202020204" pitchFamily="34" charset="0"/>
                        <a:buChar char="•"/>
                      </a:pPr>
                      <a:r>
                        <a:rPr lang="en-GB" sz="1100" dirty="0"/>
                        <a:t>Students can identify logic gates and produce truth tables </a:t>
                      </a:r>
                    </a:p>
                    <a:p>
                      <a:pPr marL="171450" indent="-171450">
                        <a:buFont typeface="Arial" panose="020B0604020202020204" pitchFamily="34" charset="0"/>
                        <a:buChar char="•"/>
                      </a:pPr>
                      <a:r>
                        <a:rPr lang="en-GB" sz="1100" dirty="0"/>
                        <a:t>Explain how images, text and sound can be represented in binary </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Binary </a:t>
                      </a:r>
                    </a:p>
                    <a:p>
                      <a:pPr marL="171450" indent="-171450">
                        <a:buFont typeface="Arial" panose="020B0604020202020204" pitchFamily="34" charset="0"/>
                        <a:buChar char="•"/>
                      </a:pPr>
                      <a:r>
                        <a:rPr lang="en-GB" sz="1100" dirty="0"/>
                        <a:t>Binary/decimal conversions</a:t>
                      </a:r>
                    </a:p>
                    <a:p>
                      <a:pPr marL="171450" indent="-171450">
                        <a:buFont typeface="Arial" panose="020B0604020202020204" pitchFamily="34" charset="0"/>
                        <a:buChar char="•"/>
                      </a:pPr>
                      <a:r>
                        <a:rPr lang="en-GB" sz="1100" dirty="0"/>
                        <a:t>Logic gates and logic circuits</a:t>
                      </a:r>
                    </a:p>
                    <a:p>
                      <a:pPr marL="171450" indent="-171450">
                        <a:buFont typeface="Arial" panose="020B0604020202020204" pitchFamily="34" charset="0"/>
                        <a:buChar char="•"/>
                      </a:pPr>
                      <a:r>
                        <a:rPr lang="en-GB" sz="1100" dirty="0"/>
                        <a:t>Text, image and sound representation</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520123"/>
                  </a:ext>
                </a:extLst>
              </a:tr>
            </a:tbl>
          </a:graphicData>
        </a:graphic>
      </p:graphicFrame>
    </p:spTree>
    <p:extLst>
      <p:ext uri="{BB962C8B-B14F-4D97-AF65-F5344CB8AC3E}">
        <p14:creationId xmlns:p14="http://schemas.microsoft.com/office/powerpoint/2010/main" val="360113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8">
            <a:extLst>
              <a:ext uri="{FF2B5EF4-FFF2-40B4-BE49-F238E27FC236}">
                <a16:creationId xmlns:a16="http://schemas.microsoft.com/office/drawing/2014/main" id="{03ECC0FE-7E5C-4D31-813E-C951747E128A}"/>
              </a:ext>
            </a:extLst>
          </p:cNvPr>
          <p:cNvGraphicFramePr>
            <a:graphicFrameLocks noGrp="1"/>
          </p:cNvGraphicFramePr>
          <p:nvPr>
            <p:extLst>
              <p:ext uri="{D42A27DB-BD31-4B8C-83A1-F6EECF244321}">
                <p14:modId xmlns:p14="http://schemas.microsoft.com/office/powerpoint/2010/main" val="1795104368"/>
              </p:ext>
            </p:extLst>
          </p:nvPr>
        </p:nvGraphicFramePr>
        <p:xfrm>
          <a:off x="454659" y="190500"/>
          <a:ext cx="11090240" cy="6309360"/>
        </p:xfrm>
        <a:graphic>
          <a:graphicData uri="http://schemas.openxmlformats.org/drawingml/2006/table">
            <a:tbl>
              <a:tblPr firstRow="1" bandRow="1">
                <a:tableStyleId>{5C22544A-7EE6-4342-B048-85BDC9FD1C3A}</a:tableStyleId>
              </a:tblPr>
              <a:tblGrid>
                <a:gridCol w="2218048">
                  <a:extLst>
                    <a:ext uri="{9D8B030D-6E8A-4147-A177-3AD203B41FA5}">
                      <a16:colId xmlns:a16="http://schemas.microsoft.com/office/drawing/2014/main" val="2570729362"/>
                    </a:ext>
                  </a:extLst>
                </a:gridCol>
                <a:gridCol w="2218048">
                  <a:extLst>
                    <a:ext uri="{9D8B030D-6E8A-4147-A177-3AD203B41FA5}">
                      <a16:colId xmlns:a16="http://schemas.microsoft.com/office/drawing/2014/main" val="2496229512"/>
                    </a:ext>
                  </a:extLst>
                </a:gridCol>
                <a:gridCol w="2281275">
                  <a:extLst>
                    <a:ext uri="{9D8B030D-6E8A-4147-A177-3AD203B41FA5}">
                      <a16:colId xmlns:a16="http://schemas.microsoft.com/office/drawing/2014/main" val="3248227997"/>
                    </a:ext>
                  </a:extLst>
                </a:gridCol>
                <a:gridCol w="2148840">
                  <a:extLst>
                    <a:ext uri="{9D8B030D-6E8A-4147-A177-3AD203B41FA5}">
                      <a16:colId xmlns:a16="http://schemas.microsoft.com/office/drawing/2014/main" val="1327779540"/>
                    </a:ext>
                  </a:extLst>
                </a:gridCol>
                <a:gridCol w="2224029">
                  <a:extLst>
                    <a:ext uri="{9D8B030D-6E8A-4147-A177-3AD203B41FA5}">
                      <a16:colId xmlns:a16="http://schemas.microsoft.com/office/drawing/2014/main" val="2446252255"/>
                    </a:ext>
                  </a:extLst>
                </a:gridCol>
              </a:tblGrid>
              <a:tr h="370840">
                <a:tc>
                  <a:txBody>
                    <a:bodyPr/>
                    <a:lstStyle/>
                    <a:p>
                      <a:pPr algn="ctr" rtl="0" fontAlgn="base"/>
                      <a:r>
                        <a:rPr lang="en-GB" sz="1100" b="1" i="0">
                          <a:solidFill>
                            <a:srgbClr val="000000"/>
                          </a:solidFill>
                          <a:effectLst/>
                          <a:latin typeface="Calibri" panose="020F0502020204030204" pitchFamily="34" charset="0"/>
                        </a:rPr>
                        <a:t>Content</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Disciplinary Knowledge (Skills)</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This is the actions taken within a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topic to gain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substantive knowledge</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Substantive Knowledge</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This is the specific, factual content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for the topic, which is connected</a:t>
                      </a:r>
                    </a:p>
                    <a:p>
                      <a:pPr algn="ctr" rtl="0" fontAlgn="base"/>
                      <a:r>
                        <a:rPr lang="en-GB" sz="1100" b="0" i="0" u="none" strike="noStrike" dirty="0">
                          <a:solidFill>
                            <a:srgbClr val="000000"/>
                          </a:solidFill>
                          <a:effectLst/>
                          <a:latin typeface="Calibri" panose="020F0502020204030204" pitchFamily="34" charset="0"/>
                        </a:rPr>
                        <a:t> into a careful sequence  of learning.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Prior Learning (Y6)</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Future learning (Y8)</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068078"/>
                  </a:ext>
                </a:extLst>
              </a:tr>
              <a:tr h="370840">
                <a:tc>
                  <a:txBody>
                    <a:bodyPr/>
                    <a:lstStyle/>
                    <a:p>
                      <a:pPr marL="0" indent="0">
                        <a:buFont typeface="Arial" panose="020B0604020202020204" pitchFamily="34" charset="0"/>
                        <a:buNone/>
                      </a:pPr>
                      <a:r>
                        <a:rPr lang="en-GB" sz="1100" dirty="0"/>
                        <a:t>Networks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100" dirty="0"/>
                        <a:t>To be able to articulate what is meant by the term network and provide examples</a:t>
                      </a:r>
                    </a:p>
                    <a:p>
                      <a:pPr marL="285750" indent="-285750">
                        <a:buFont typeface="Arial" panose="020B0604020202020204" pitchFamily="34" charset="0"/>
                        <a:buChar char="•"/>
                      </a:pPr>
                      <a:r>
                        <a:rPr lang="en-GB" sz="1100" dirty="0"/>
                        <a:t>Explore how protocols enable the compatibility of different devices </a:t>
                      </a:r>
                    </a:p>
                    <a:p>
                      <a:pPr marL="285750" indent="-285750">
                        <a:buFont typeface="Arial" panose="020B0604020202020204" pitchFamily="34" charset="0"/>
                        <a:buChar char="•"/>
                      </a:pPr>
                      <a:r>
                        <a:rPr lang="en-GB" sz="1100" dirty="0"/>
                        <a:t>Approximate bandwidth requirements for a given task </a:t>
                      </a:r>
                    </a:p>
                    <a:p>
                      <a:pPr marL="285750" indent="-285750">
                        <a:buFont typeface="Arial" panose="020B0604020202020204" pitchFamily="34" charset="0"/>
                        <a:buChar char="•"/>
                      </a:pPr>
                      <a:r>
                        <a:rPr lang="en-GB" sz="1100" dirty="0"/>
                        <a:t>Show contents of packets and how multiple packets can be used to send information </a:t>
                      </a:r>
                    </a:p>
                    <a:p>
                      <a:pPr marL="285750" indent="-285750">
                        <a:buFont typeface="Arial" panose="020B0604020202020204" pitchFamily="34" charset="0"/>
                        <a:buChar char="•"/>
                      </a:pPr>
                      <a:r>
                        <a:rPr lang="en-GB" sz="1100" dirty="0"/>
                        <a:t>Demonstrate an understanding of the role of a router in the creation of the internet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Network definition</a:t>
                      </a:r>
                    </a:p>
                    <a:p>
                      <a:pPr marL="171450" indent="-171450">
                        <a:buFont typeface="Arial" panose="020B0604020202020204" pitchFamily="34" charset="0"/>
                        <a:buChar char="•"/>
                      </a:pPr>
                      <a:r>
                        <a:rPr lang="en-GB" sz="1100" dirty="0"/>
                        <a:t>Protocols </a:t>
                      </a:r>
                    </a:p>
                    <a:p>
                      <a:pPr marL="171450" indent="-171450">
                        <a:buFont typeface="Arial" panose="020B0604020202020204" pitchFamily="34" charset="0"/>
                        <a:buChar char="•"/>
                      </a:pPr>
                      <a:r>
                        <a:rPr lang="en-GB" sz="1100" dirty="0"/>
                        <a:t>Network hardware </a:t>
                      </a:r>
                    </a:p>
                    <a:p>
                      <a:pPr marL="171450" indent="-171450">
                        <a:buFont typeface="Arial" panose="020B0604020202020204" pitchFamily="34" charset="0"/>
                        <a:buChar char="•"/>
                      </a:pPr>
                      <a:r>
                        <a:rPr lang="en-GB" sz="1100" dirty="0"/>
                        <a:t>Wired, wireless and cellular networks </a:t>
                      </a:r>
                    </a:p>
                    <a:p>
                      <a:pPr marL="171450" indent="-171450">
                        <a:buFont typeface="Arial" panose="020B0604020202020204" pitchFamily="34" charset="0"/>
                        <a:buChar char="•"/>
                      </a:pPr>
                      <a:r>
                        <a:rPr lang="en-GB" sz="1100" dirty="0"/>
                        <a:t>Bandwidth </a:t>
                      </a:r>
                    </a:p>
                    <a:p>
                      <a:pPr marL="171450" indent="-171450">
                        <a:buFont typeface="Arial" panose="020B0604020202020204" pitchFamily="34" charset="0"/>
                        <a:buChar char="•"/>
                      </a:pPr>
                      <a:r>
                        <a:rPr lang="en-GB" sz="1100" dirty="0"/>
                        <a:t>The internet as a WAN </a:t>
                      </a:r>
                    </a:p>
                    <a:p>
                      <a:pPr marL="171450" indent="-171450">
                        <a:buFont typeface="Arial" panose="020B0604020202020204" pitchFamily="34" charset="0"/>
                        <a:buChar char="•"/>
                      </a:pPr>
                      <a:r>
                        <a:rPr lang="en-GB" sz="1100" dirty="0"/>
                        <a:t>Packet switching </a:t>
                      </a:r>
                    </a:p>
                    <a:p>
                      <a:pPr marL="171450" indent="-171450">
                        <a:buFont typeface="Arial" panose="020B0604020202020204" pitchFamily="34" charset="0"/>
                        <a:buChar char="•"/>
                      </a:pPr>
                      <a:r>
                        <a:rPr lang="en-GB" sz="1100" dirty="0"/>
                        <a:t>Internet services/internet of things </a:t>
                      </a:r>
                    </a:p>
                    <a:p>
                      <a:pPr marL="171450" indent="-171450">
                        <a:buFont typeface="Arial" panose="020B0604020202020204" pitchFamily="34" charset="0"/>
                        <a:buChar char="•"/>
                      </a:pPr>
                      <a:r>
                        <a:rPr lang="en-GB" sz="1100" dirty="0"/>
                        <a:t>The world wide web </a:t>
                      </a:r>
                    </a:p>
                    <a:p>
                      <a:pPr marL="171450" indent="-171450">
                        <a:buFont typeface="Arial" panose="020B0604020202020204" pitchFamily="34" charset="0"/>
                        <a:buChar char="•"/>
                      </a:pPr>
                      <a:r>
                        <a:rPr lang="en-GB" sz="1100" dirty="0"/>
                        <a:t>Browsers, search engines and domains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understand computer networks including the internet; how they can provide multiple services, such as the world wide web; and the opportunities they offer for communication and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Representations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347901"/>
                  </a:ext>
                </a:extLst>
              </a:tr>
              <a:tr h="370840">
                <a:tc>
                  <a:txBody>
                    <a:bodyPr/>
                    <a:lstStyle/>
                    <a:p>
                      <a:pPr marL="0" indent="0">
                        <a:buFont typeface="Arial" panose="020B0604020202020204" pitchFamily="34" charset="0"/>
                        <a:buNone/>
                      </a:pPr>
                      <a:r>
                        <a:rPr lang="en-GB" sz="1100" dirty="0"/>
                        <a:t>An introduction to programming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Apply computational thinking techniques to a series of problems </a:t>
                      </a:r>
                    </a:p>
                    <a:p>
                      <a:pPr marL="171450" indent="-171450">
                        <a:buFont typeface="Arial" panose="020B0604020202020204" pitchFamily="34" charset="0"/>
                        <a:buChar char="•"/>
                      </a:pPr>
                      <a:r>
                        <a:rPr lang="en-GB" sz="1100" dirty="0"/>
                        <a:t>Be able to output messages to the console</a:t>
                      </a:r>
                    </a:p>
                    <a:p>
                      <a:pPr marL="171450" indent="-171450">
                        <a:buFont typeface="Arial" panose="020B0604020202020204" pitchFamily="34" charset="0"/>
                        <a:buChar char="•"/>
                      </a:pPr>
                      <a:r>
                        <a:rPr lang="en-GB" sz="1100" dirty="0"/>
                        <a:t>Create a program in a </a:t>
                      </a:r>
                      <a:r>
                        <a:rPr lang="en-GB" sz="1100" b="0" dirty="0"/>
                        <a:t>block based language and duplicate it in a text based language </a:t>
                      </a:r>
                    </a:p>
                    <a:p>
                      <a:pPr marL="171450" indent="-171450">
                        <a:buFont typeface="Arial" panose="020B0604020202020204" pitchFamily="34" charset="0"/>
                        <a:buChar char="•"/>
                      </a:pPr>
                      <a:r>
                        <a:rPr lang="en-GB" sz="1100" b="0" dirty="0"/>
                        <a:t>Understand the concept of a variables and utilise them to store values</a:t>
                      </a:r>
                    </a:p>
                    <a:p>
                      <a:pPr marL="171450" indent="-171450">
                        <a:buFont typeface="Arial" panose="020B0604020202020204" pitchFamily="34" charset="0"/>
                        <a:buChar char="•"/>
                      </a:pPr>
                      <a:r>
                        <a:rPr lang="en-GB" sz="1100" b="0" dirty="0"/>
                        <a:t>Use simple arithmetic operators in a program</a:t>
                      </a:r>
                    </a:p>
                    <a:p>
                      <a:pPr marL="171450" indent="-171450">
                        <a:buFont typeface="Arial" panose="020B0604020202020204" pitchFamily="34" charset="0"/>
                        <a:buChar char="•"/>
                      </a:pPr>
                      <a:r>
                        <a:rPr lang="en-GB" sz="1100" b="0" dirty="0"/>
                        <a:t>Use error messages to debug programs</a:t>
                      </a:r>
                    </a:p>
                    <a:p>
                      <a:pPr marL="171450" indent="-171450">
                        <a:buFont typeface="Arial" panose="020B0604020202020204" pitchFamily="34" charset="0"/>
                        <a:buChar char="•"/>
                      </a:pPr>
                      <a:r>
                        <a:rPr lang="en-GB" sz="1100" b="0" dirty="0"/>
                        <a:t>Use the turtle module to add graphics to text based programs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Abstraction</a:t>
                      </a:r>
                    </a:p>
                    <a:p>
                      <a:pPr marL="171450" indent="-171450">
                        <a:buFont typeface="Arial" panose="020B0604020202020204" pitchFamily="34" charset="0"/>
                        <a:buChar char="•"/>
                      </a:pPr>
                      <a:r>
                        <a:rPr lang="en-GB" sz="1100" dirty="0"/>
                        <a:t>Decomposition</a:t>
                      </a:r>
                    </a:p>
                    <a:p>
                      <a:pPr marL="171450" indent="-171450">
                        <a:buFont typeface="Arial" panose="020B0604020202020204" pitchFamily="34" charset="0"/>
                        <a:buChar char="•"/>
                      </a:pPr>
                      <a:r>
                        <a:rPr lang="en-GB" sz="1100" dirty="0"/>
                        <a:t>Algorithmic thinking</a:t>
                      </a:r>
                    </a:p>
                    <a:p>
                      <a:pPr marL="171450" indent="-171450">
                        <a:buFont typeface="Arial" panose="020B0604020202020204" pitchFamily="34" charset="0"/>
                        <a:buChar char="•"/>
                      </a:pPr>
                      <a:r>
                        <a:rPr lang="en-GB" sz="1100" dirty="0"/>
                        <a:t>Inputs and outputs </a:t>
                      </a:r>
                    </a:p>
                    <a:p>
                      <a:pPr marL="171450" indent="-171450">
                        <a:buFont typeface="Arial" panose="020B0604020202020204" pitchFamily="34" charset="0"/>
                        <a:buChar char="•"/>
                      </a:pPr>
                      <a:r>
                        <a:rPr lang="en-GB" sz="1100" dirty="0"/>
                        <a:t>Variables</a:t>
                      </a:r>
                    </a:p>
                    <a:p>
                      <a:pPr marL="171450" indent="-171450">
                        <a:buFont typeface="Arial" panose="020B0604020202020204" pitchFamily="34" charset="0"/>
                        <a:buChar char="•"/>
                      </a:pPr>
                      <a:r>
                        <a:rPr lang="en-GB" sz="1100" dirty="0"/>
                        <a:t>Arithmetic</a:t>
                      </a:r>
                    </a:p>
                    <a:p>
                      <a:pPr marL="171450" indent="-171450">
                        <a:buFont typeface="Arial" panose="020B0604020202020204" pitchFamily="34" charset="0"/>
                        <a:buChar char="•"/>
                      </a:pPr>
                      <a:r>
                        <a:rPr lang="en-GB" sz="1100" dirty="0"/>
                        <a:t>Errors and debugging  </a:t>
                      </a:r>
                    </a:p>
                    <a:p>
                      <a:pPr marL="171450" indent="-171450">
                        <a:buFont typeface="Arial" panose="020B0604020202020204" pitchFamily="34" charset="0"/>
                        <a:buChar char="•"/>
                      </a:pPr>
                      <a:r>
                        <a:rPr lang="en-GB" sz="1100" dirty="0"/>
                        <a:t>Selection</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design, write and debug programs that accomplish specific goals, including controlling or simulating physical systems; solve problems by decomposing them into smaller parts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More python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520123"/>
                  </a:ext>
                </a:extLst>
              </a:tr>
            </a:tbl>
          </a:graphicData>
        </a:graphic>
      </p:graphicFrame>
    </p:spTree>
    <p:extLst>
      <p:ext uri="{BB962C8B-B14F-4D97-AF65-F5344CB8AC3E}">
        <p14:creationId xmlns:p14="http://schemas.microsoft.com/office/powerpoint/2010/main" val="113596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11633" y="1858056"/>
            <a:ext cx="2301384"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7" name="Rectangle 16"/>
          <p:cNvSpPr/>
          <p:nvPr/>
        </p:nvSpPr>
        <p:spPr>
          <a:xfrm>
            <a:off x="4943560" y="3853267"/>
            <a:ext cx="2334192"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19" name="Rectangle 18"/>
          <p:cNvSpPr/>
          <p:nvPr/>
        </p:nvSpPr>
        <p:spPr>
          <a:xfrm>
            <a:off x="4943560" y="4859822"/>
            <a:ext cx="2350853" cy="32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0" name="Rectangle 19"/>
          <p:cNvSpPr/>
          <p:nvPr/>
        </p:nvSpPr>
        <p:spPr>
          <a:xfrm>
            <a:off x="4943560" y="5855677"/>
            <a:ext cx="2857220"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2" name="Right Arrow 21"/>
          <p:cNvSpPr/>
          <p:nvPr/>
        </p:nvSpPr>
        <p:spPr>
          <a:xfrm>
            <a:off x="4980603" y="498037"/>
            <a:ext cx="2685999" cy="662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4" name="Block Arc 23"/>
          <p:cNvSpPr/>
          <p:nvPr/>
        </p:nvSpPr>
        <p:spPr>
          <a:xfrm rot="16200000">
            <a:off x="4286007" y="4714614"/>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7" name="Block Arc 26"/>
          <p:cNvSpPr/>
          <p:nvPr/>
        </p:nvSpPr>
        <p:spPr>
          <a:xfrm rot="5400000" flipH="1">
            <a:off x="6572253" y="3712562"/>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8" name="Block Arc 27"/>
          <p:cNvSpPr/>
          <p:nvPr/>
        </p:nvSpPr>
        <p:spPr>
          <a:xfrm rot="16200000">
            <a:off x="4286008" y="2712757"/>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9" name="Rectangle 28"/>
          <p:cNvSpPr/>
          <p:nvPr/>
        </p:nvSpPr>
        <p:spPr>
          <a:xfrm>
            <a:off x="4943560" y="2857410"/>
            <a:ext cx="2334192"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30" name="Block Arc 29"/>
          <p:cNvSpPr/>
          <p:nvPr/>
        </p:nvSpPr>
        <p:spPr>
          <a:xfrm rot="5400000" flipH="1">
            <a:off x="6608528" y="1711275"/>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31" name="Block Arc 30"/>
          <p:cNvSpPr/>
          <p:nvPr/>
        </p:nvSpPr>
        <p:spPr>
          <a:xfrm rot="16200000">
            <a:off x="4259630" y="617534"/>
            <a:ext cx="1521456" cy="1622180"/>
          </a:xfrm>
          <a:prstGeom prst="blockArc">
            <a:avLst>
              <a:gd name="adj1" fmla="val 10800000"/>
              <a:gd name="adj2" fmla="val 46907"/>
              <a:gd name="adj3" fmla="val 214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grpSp>
        <p:nvGrpSpPr>
          <p:cNvPr id="3" name="Group 2"/>
          <p:cNvGrpSpPr/>
          <p:nvPr/>
        </p:nvGrpSpPr>
        <p:grpSpPr>
          <a:xfrm>
            <a:off x="7346138" y="5652152"/>
            <a:ext cx="747692" cy="747692"/>
            <a:chOff x="5234754" y="8164219"/>
            <a:chExt cx="1080000" cy="1080000"/>
          </a:xfrm>
          <a:solidFill>
            <a:srgbClr val="00B050"/>
          </a:solidFill>
        </p:grpSpPr>
        <p:grpSp>
          <p:nvGrpSpPr>
            <p:cNvPr id="35" name="Group 34"/>
            <p:cNvGrpSpPr/>
            <p:nvPr/>
          </p:nvGrpSpPr>
          <p:grpSpPr>
            <a:xfrm>
              <a:off x="5234754" y="8164219"/>
              <a:ext cx="1080000" cy="1080000"/>
              <a:chOff x="8381105" y="5471952"/>
              <a:chExt cx="1080000" cy="1080000"/>
            </a:xfrm>
            <a:grpFill/>
          </p:grpSpPr>
          <p:sp>
            <p:nvSpPr>
              <p:cNvPr id="33" name="Oval 32"/>
              <p:cNvSpPr/>
              <p:nvPr/>
            </p:nvSpPr>
            <p:spPr>
              <a:xfrm>
                <a:off x="8381105" y="5471952"/>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4" name="Oval 33"/>
              <p:cNvSpPr/>
              <p:nvPr/>
            </p:nvSpPr>
            <p:spPr>
              <a:xfrm>
                <a:off x="8471105" y="555893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sp>
          <p:nvSpPr>
            <p:cNvPr id="2" name="TextBox 1"/>
            <p:cNvSpPr txBox="1"/>
            <p:nvPr/>
          </p:nvSpPr>
          <p:spPr>
            <a:xfrm>
              <a:off x="5396265" y="8481278"/>
              <a:ext cx="900000" cy="410298"/>
            </a:xfrm>
            <a:prstGeom prst="rect">
              <a:avLst/>
            </a:prstGeom>
            <a:noFill/>
            <a:ln>
              <a:noFill/>
            </a:ln>
          </p:spPr>
          <p:txBody>
            <a:bodyPr wrap="square" rtlCol="0">
              <a:spAutoFit/>
            </a:bodyPr>
            <a:lstStyle/>
            <a:p>
              <a:r>
                <a:rPr lang="en-GB" sz="1246" b="1" dirty="0"/>
                <a:t>Start </a:t>
              </a:r>
            </a:p>
          </p:txBody>
        </p:sp>
      </p:grpSp>
      <p:cxnSp>
        <p:nvCxnSpPr>
          <p:cNvPr id="80" name="Straight Connector 79">
            <a:extLst>
              <a:ext uri="{FF2B5EF4-FFF2-40B4-BE49-F238E27FC236}">
                <a16:creationId xmlns:a16="http://schemas.microsoft.com/office/drawing/2014/main" id="{3D617B7E-D657-4E1C-95BE-B72E09A09CE7}"/>
              </a:ext>
            </a:extLst>
          </p:cNvPr>
          <p:cNvCxnSpPr>
            <a:cxnSpLocks/>
          </p:cNvCxnSpPr>
          <p:nvPr/>
        </p:nvCxnSpPr>
        <p:spPr>
          <a:xfrm flipV="1">
            <a:off x="4714961" y="6114348"/>
            <a:ext cx="10545" cy="169955"/>
          </a:xfrm>
          <a:prstGeom prst="line">
            <a:avLst/>
          </a:prstGeom>
          <a:ln w="41275">
            <a:no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8A96AD2-C9C7-4FE7-A87E-0CA81BBDA596}"/>
              </a:ext>
            </a:extLst>
          </p:cNvPr>
          <p:cNvSpPr/>
          <p:nvPr/>
        </p:nvSpPr>
        <p:spPr>
          <a:xfrm>
            <a:off x="7675809" y="483616"/>
            <a:ext cx="639640" cy="6396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cxnSp>
        <p:nvCxnSpPr>
          <p:cNvPr id="89" name="Straight Connector 88">
            <a:extLst>
              <a:ext uri="{FF2B5EF4-FFF2-40B4-BE49-F238E27FC236}">
                <a16:creationId xmlns:a16="http://schemas.microsoft.com/office/drawing/2014/main" id="{C3ABFF68-93EA-4EFC-93AB-5F5280BBE143}"/>
              </a:ext>
            </a:extLst>
          </p:cNvPr>
          <p:cNvCxnSpPr>
            <a:cxnSpLocks/>
          </p:cNvCxnSpPr>
          <p:nvPr/>
        </p:nvCxnSpPr>
        <p:spPr>
          <a:xfrm flipV="1">
            <a:off x="4951888" y="4740562"/>
            <a:ext cx="0" cy="205535"/>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07310CE-51D2-44F9-A8E2-C7AC5B84FF49}"/>
              </a:ext>
            </a:extLst>
          </p:cNvPr>
          <p:cNvCxnSpPr>
            <a:cxnSpLocks/>
          </p:cNvCxnSpPr>
          <p:nvPr/>
        </p:nvCxnSpPr>
        <p:spPr>
          <a:xfrm flipV="1">
            <a:off x="6114127" y="4705276"/>
            <a:ext cx="0" cy="217610"/>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D928D7-18CF-4B08-9519-9CDE383220AA}"/>
              </a:ext>
            </a:extLst>
          </p:cNvPr>
          <p:cNvCxnSpPr>
            <a:cxnSpLocks/>
          </p:cNvCxnSpPr>
          <p:nvPr/>
        </p:nvCxnSpPr>
        <p:spPr>
          <a:xfrm flipV="1">
            <a:off x="6216468" y="5772126"/>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23A516-9A4A-4AA2-ADA4-69E99AA4E431}"/>
              </a:ext>
            </a:extLst>
          </p:cNvPr>
          <p:cNvCxnSpPr>
            <a:cxnSpLocks/>
          </p:cNvCxnSpPr>
          <p:nvPr/>
        </p:nvCxnSpPr>
        <p:spPr>
          <a:xfrm flipV="1">
            <a:off x="7066213" y="4718180"/>
            <a:ext cx="10910" cy="175794"/>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1C45217-86AB-448B-951B-44A30C525F67}"/>
              </a:ext>
            </a:extLst>
          </p:cNvPr>
          <p:cNvCxnSpPr>
            <a:cxnSpLocks/>
          </p:cNvCxnSpPr>
          <p:nvPr/>
        </p:nvCxnSpPr>
        <p:spPr>
          <a:xfrm flipV="1">
            <a:off x="7607109" y="3857770"/>
            <a:ext cx="130578" cy="131077"/>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7452B73-F994-47C0-A226-44D2DA75EF11}"/>
              </a:ext>
            </a:extLst>
          </p:cNvPr>
          <p:cNvCxnSpPr>
            <a:cxnSpLocks/>
          </p:cNvCxnSpPr>
          <p:nvPr/>
        </p:nvCxnSpPr>
        <p:spPr>
          <a:xfrm flipV="1">
            <a:off x="6286750" y="3733198"/>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436BC5D-FB8C-4CF8-A4CF-5FDB26F1B254}"/>
              </a:ext>
            </a:extLst>
          </p:cNvPr>
          <p:cNvCxnSpPr>
            <a:cxnSpLocks/>
          </p:cNvCxnSpPr>
          <p:nvPr/>
        </p:nvCxnSpPr>
        <p:spPr>
          <a:xfrm flipH="1" flipV="1">
            <a:off x="4525839" y="2857965"/>
            <a:ext cx="76395" cy="13234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2D165FF-A68E-4BAE-A7CC-85C4E3A9508C}"/>
              </a:ext>
            </a:extLst>
          </p:cNvPr>
          <p:cNvCxnSpPr>
            <a:cxnSpLocks/>
          </p:cNvCxnSpPr>
          <p:nvPr/>
        </p:nvCxnSpPr>
        <p:spPr>
          <a:xfrm flipV="1">
            <a:off x="6400664" y="2735441"/>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8948829-3C43-4E50-9973-2200D54DF3CD}"/>
              </a:ext>
            </a:extLst>
          </p:cNvPr>
          <p:cNvCxnSpPr>
            <a:cxnSpLocks/>
          </p:cNvCxnSpPr>
          <p:nvPr/>
        </p:nvCxnSpPr>
        <p:spPr>
          <a:xfrm flipV="1">
            <a:off x="5489365" y="2754770"/>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138B731-EDFC-418E-B7FB-BA1C8625FB1D}"/>
              </a:ext>
            </a:extLst>
          </p:cNvPr>
          <p:cNvCxnSpPr>
            <a:cxnSpLocks/>
          </p:cNvCxnSpPr>
          <p:nvPr/>
        </p:nvCxnSpPr>
        <p:spPr>
          <a:xfrm flipV="1">
            <a:off x="7571186" y="1761590"/>
            <a:ext cx="25316" cy="179357"/>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C50FD2A-C53B-4055-BB6B-FE9860B62023}"/>
              </a:ext>
            </a:extLst>
          </p:cNvPr>
          <p:cNvCxnSpPr>
            <a:cxnSpLocks/>
          </p:cNvCxnSpPr>
          <p:nvPr/>
        </p:nvCxnSpPr>
        <p:spPr>
          <a:xfrm flipV="1">
            <a:off x="6046219" y="1753403"/>
            <a:ext cx="0" cy="150366"/>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70A37B9-AF42-4C69-880C-677B2E6159FE}"/>
              </a:ext>
            </a:extLst>
          </p:cNvPr>
          <p:cNvCxnSpPr>
            <a:cxnSpLocks/>
          </p:cNvCxnSpPr>
          <p:nvPr/>
        </p:nvCxnSpPr>
        <p:spPr>
          <a:xfrm flipV="1">
            <a:off x="6788236" y="2416956"/>
            <a:ext cx="159804" cy="110314"/>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D413901-5014-4A54-A59C-FB34F4AB143A}"/>
              </a:ext>
            </a:extLst>
          </p:cNvPr>
          <p:cNvCxnSpPr>
            <a:cxnSpLocks/>
          </p:cNvCxnSpPr>
          <p:nvPr/>
        </p:nvCxnSpPr>
        <p:spPr>
          <a:xfrm flipH="1" flipV="1">
            <a:off x="4772809" y="594732"/>
            <a:ext cx="42459" cy="116819"/>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AAA4210-35BF-4C94-96C9-9B29DBF2C91A}"/>
              </a:ext>
            </a:extLst>
          </p:cNvPr>
          <p:cNvCxnSpPr>
            <a:cxnSpLocks/>
          </p:cNvCxnSpPr>
          <p:nvPr/>
        </p:nvCxnSpPr>
        <p:spPr>
          <a:xfrm flipH="1" flipV="1">
            <a:off x="4716342" y="1002683"/>
            <a:ext cx="255054" cy="118275"/>
          </a:xfrm>
          <a:prstGeom prst="line">
            <a:avLst/>
          </a:prstGeom>
          <a:ln w="41275">
            <a:no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16CD7CF3-8218-417A-9CF0-791BC9787D89}"/>
              </a:ext>
            </a:extLst>
          </p:cNvPr>
          <p:cNvSpPr txBox="1"/>
          <p:nvPr/>
        </p:nvSpPr>
        <p:spPr>
          <a:xfrm>
            <a:off x="223458" y="214120"/>
            <a:ext cx="2624504" cy="284052"/>
          </a:xfrm>
          <a:prstGeom prst="rect">
            <a:avLst/>
          </a:prstGeom>
          <a:noFill/>
          <a:ln>
            <a:noFill/>
          </a:ln>
        </p:spPr>
        <p:txBody>
          <a:bodyPr wrap="square" rtlCol="0">
            <a:spAutoFit/>
          </a:bodyPr>
          <a:lstStyle/>
          <a:p>
            <a:pPr algn="ctr"/>
            <a:r>
              <a:rPr lang="en-GB" sz="1246" b="1" i="1" u="sng" dirty="0">
                <a:solidFill>
                  <a:schemeClr val="accent2">
                    <a:lumMod val="75000"/>
                  </a:schemeClr>
                </a:solidFill>
              </a:rPr>
              <a:t>Year 7 Computing </a:t>
            </a:r>
            <a:r>
              <a:rPr lang="en-GB" sz="1246" b="1" u="sng" dirty="0">
                <a:solidFill>
                  <a:schemeClr val="accent2">
                    <a:lumMod val="75000"/>
                  </a:schemeClr>
                </a:solidFill>
              </a:rPr>
              <a:t>Learning Journey</a:t>
            </a:r>
          </a:p>
        </p:txBody>
      </p:sp>
      <p:cxnSp>
        <p:nvCxnSpPr>
          <p:cNvPr id="189" name="Straight Connector 188">
            <a:extLst>
              <a:ext uri="{FF2B5EF4-FFF2-40B4-BE49-F238E27FC236}">
                <a16:creationId xmlns:a16="http://schemas.microsoft.com/office/drawing/2014/main" id="{DAD1A967-7C6A-4897-B8B9-3CBC8926ADB9}"/>
              </a:ext>
            </a:extLst>
          </p:cNvPr>
          <p:cNvCxnSpPr>
            <a:cxnSpLocks/>
          </p:cNvCxnSpPr>
          <p:nvPr/>
        </p:nvCxnSpPr>
        <p:spPr>
          <a:xfrm flipH="1" flipV="1">
            <a:off x="6082080" y="563484"/>
            <a:ext cx="1242" cy="127295"/>
          </a:xfrm>
          <a:prstGeom prst="line">
            <a:avLst/>
          </a:prstGeom>
          <a:ln w="41275">
            <a:no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31FD7130-41CC-4DF5-9580-F9C9F2327DB6}"/>
              </a:ext>
            </a:extLst>
          </p:cNvPr>
          <p:cNvGrpSpPr/>
          <p:nvPr/>
        </p:nvGrpSpPr>
        <p:grpSpPr>
          <a:xfrm>
            <a:off x="7675809" y="455291"/>
            <a:ext cx="747692" cy="747692"/>
            <a:chOff x="5234754" y="8164219"/>
            <a:chExt cx="1080000" cy="1080000"/>
          </a:xfrm>
          <a:solidFill>
            <a:srgbClr val="00B050"/>
          </a:solidFill>
        </p:grpSpPr>
        <p:grpSp>
          <p:nvGrpSpPr>
            <p:cNvPr id="77" name="Group 76">
              <a:extLst>
                <a:ext uri="{FF2B5EF4-FFF2-40B4-BE49-F238E27FC236}">
                  <a16:creationId xmlns:a16="http://schemas.microsoft.com/office/drawing/2014/main" id="{CF5D30B8-1C42-4085-8EB6-AF088E0CBCA1}"/>
                </a:ext>
              </a:extLst>
            </p:cNvPr>
            <p:cNvGrpSpPr/>
            <p:nvPr/>
          </p:nvGrpSpPr>
          <p:grpSpPr>
            <a:xfrm>
              <a:off x="5234754" y="8164219"/>
              <a:ext cx="1080000" cy="1080000"/>
              <a:chOff x="8381105" y="5471952"/>
              <a:chExt cx="1080000" cy="1080000"/>
            </a:xfrm>
            <a:grpFill/>
          </p:grpSpPr>
          <p:sp>
            <p:nvSpPr>
              <p:cNvPr id="79" name="Oval 78">
                <a:extLst>
                  <a:ext uri="{FF2B5EF4-FFF2-40B4-BE49-F238E27FC236}">
                    <a16:creationId xmlns:a16="http://schemas.microsoft.com/office/drawing/2014/main" id="{02E7AD6F-FBD6-4428-ACD5-7563ECD80E28}"/>
                  </a:ext>
                </a:extLst>
              </p:cNvPr>
              <p:cNvSpPr/>
              <p:nvPr/>
            </p:nvSpPr>
            <p:spPr>
              <a:xfrm>
                <a:off x="8381105" y="5471952"/>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81" name="Oval 80">
                <a:extLst>
                  <a:ext uri="{FF2B5EF4-FFF2-40B4-BE49-F238E27FC236}">
                    <a16:creationId xmlns:a16="http://schemas.microsoft.com/office/drawing/2014/main" id="{45BF6018-8F49-4D71-924B-7E3CA88E8918}"/>
                  </a:ext>
                </a:extLst>
              </p:cNvPr>
              <p:cNvSpPr/>
              <p:nvPr/>
            </p:nvSpPr>
            <p:spPr>
              <a:xfrm>
                <a:off x="8471105" y="555893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sp>
          <p:nvSpPr>
            <p:cNvPr id="78" name="TextBox 77">
              <a:extLst>
                <a:ext uri="{FF2B5EF4-FFF2-40B4-BE49-F238E27FC236}">
                  <a16:creationId xmlns:a16="http://schemas.microsoft.com/office/drawing/2014/main" id="{75ACB7CB-3A03-4ACE-B7E6-4618C9CD0BA4}"/>
                </a:ext>
              </a:extLst>
            </p:cNvPr>
            <p:cNvSpPr txBox="1"/>
            <p:nvPr/>
          </p:nvSpPr>
          <p:spPr>
            <a:xfrm>
              <a:off x="5350325" y="8538701"/>
              <a:ext cx="900000" cy="410298"/>
            </a:xfrm>
            <a:prstGeom prst="rect">
              <a:avLst/>
            </a:prstGeom>
            <a:noFill/>
            <a:ln>
              <a:noFill/>
            </a:ln>
          </p:spPr>
          <p:txBody>
            <a:bodyPr wrap="square" rtlCol="0">
              <a:spAutoFit/>
            </a:bodyPr>
            <a:lstStyle/>
            <a:p>
              <a:r>
                <a:rPr lang="en-GB" sz="1246" b="1" dirty="0"/>
                <a:t>Year 8 </a:t>
              </a:r>
            </a:p>
          </p:txBody>
        </p:sp>
      </p:grpSp>
      <p:sp>
        <p:nvSpPr>
          <p:cNvPr id="4" name="Rectangle: Rounded Corners 3">
            <a:extLst>
              <a:ext uri="{FF2B5EF4-FFF2-40B4-BE49-F238E27FC236}">
                <a16:creationId xmlns:a16="http://schemas.microsoft.com/office/drawing/2014/main" id="{F5CF98EC-1076-41E5-9ECD-8A564B496D21}"/>
              </a:ext>
            </a:extLst>
          </p:cNvPr>
          <p:cNvSpPr/>
          <p:nvPr/>
        </p:nvSpPr>
        <p:spPr>
          <a:xfrm>
            <a:off x="5089072" y="3857216"/>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Data Representation </a:t>
            </a:r>
          </a:p>
        </p:txBody>
      </p:sp>
      <p:pic>
        <p:nvPicPr>
          <p:cNvPr id="1026" name="Picture 2" descr="Cordless mouse vector drawing | Free SVG">
            <a:extLst>
              <a:ext uri="{FF2B5EF4-FFF2-40B4-BE49-F238E27FC236}">
                <a16:creationId xmlns:a16="http://schemas.microsoft.com/office/drawing/2014/main" id="{46EC0C92-BD81-4257-BF28-6019AD86C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655" y="5434147"/>
            <a:ext cx="336462" cy="336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0D22A5-9CFB-4394-9F85-C30363985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171" y="6275137"/>
            <a:ext cx="1277561" cy="826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rnet safety class helps parents learn about children's online habits">
            <a:extLst>
              <a:ext uri="{FF2B5EF4-FFF2-40B4-BE49-F238E27FC236}">
                <a16:creationId xmlns:a16="http://schemas.microsoft.com/office/drawing/2014/main" id="{037F873B-41D5-48C2-B2FA-B96217160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066" y="6284303"/>
            <a:ext cx="859730" cy="4375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pect - Free of Charge Creative Commons Green Highway sign image">
            <a:extLst>
              <a:ext uri="{FF2B5EF4-FFF2-40B4-BE49-F238E27FC236}">
                <a16:creationId xmlns:a16="http://schemas.microsoft.com/office/drawing/2014/main" id="{E99C99A8-E5B7-435D-AC43-DCCD4B3C9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949" y="5286570"/>
            <a:ext cx="753685" cy="502457"/>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Rounded Corners 81">
            <a:extLst>
              <a:ext uri="{FF2B5EF4-FFF2-40B4-BE49-F238E27FC236}">
                <a16:creationId xmlns:a16="http://schemas.microsoft.com/office/drawing/2014/main" id="{49FB758A-F235-4878-8A7F-E102DC082798}"/>
              </a:ext>
            </a:extLst>
          </p:cNvPr>
          <p:cNvSpPr/>
          <p:nvPr/>
        </p:nvSpPr>
        <p:spPr>
          <a:xfrm>
            <a:off x="5192202" y="5855677"/>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Introduction to the network </a:t>
            </a:r>
          </a:p>
        </p:txBody>
      </p:sp>
      <p:sp>
        <p:nvSpPr>
          <p:cNvPr id="6" name="TextBox 5">
            <a:extLst>
              <a:ext uri="{FF2B5EF4-FFF2-40B4-BE49-F238E27FC236}">
                <a16:creationId xmlns:a16="http://schemas.microsoft.com/office/drawing/2014/main" id="{A0D8516B-4A14-4F6D-9EAD-9E44A9CA32E9}"/>
              </a:ext>
            </a:extLst>
          </p:cNvPr>
          <p:cNvSpPr txBox="1"/>
          <p:nvPr/>
        </p:nvSpPr>
        <p:spPr>
          <a:xfrm>
            <a:off x="2266224" y="5225621"/>
            <a:ext cx="1796309" cy="600164"/>
          </a:xfrm>
          <a:prstGeom prst="rect">
            <a:avLst/>
          </a:prstGeom>
          <a:noFill/>
        </p:spPr>
        <p:txBody>
          <a:bodyPr wrap="square" rtlCol="0">
            <a:spAutoFit/>
          </a:bodyPr>
          <a:lstStyle/>
          <a:p>
            <a:r>
              <a:rPr lang="en-GB" sz="1100" dirty="0"/>
              <a:t>Basic operations</a:t>
            </a:r>
          </a:p>
          <a:p>
            <a:r>
              <a:rPr lang="en-GB" sz="1100" dirty="0"/>
              <a:t>Collaborating respectfully</a:t>
            </a:r>
          </a:p>
          <a:p>
            <a:r>
              <a:rPr lang="en-GB" sz="1100" dirty="0"/>
              <a:t>E-safety </a:t>
            </a:r>
          </a:p>
        </p:txBody>
      </p:sp>
      <p:sp>
        <p:nvSpPr>
          <p:cNvPr id="85" name="TextBox 84">
            <a:extLst>
              <a:ext uri="{FF2B5EF4-FFF2-40B4-BE49-F238E27FC236}">
                <a16:creationId xmlns:a16="http://schemas.microsoft.com/office/drawing/2014/main" id="{2D0F7C82-F400-4F9B-9C3A-5E22923AC0A3}"/>
              </a:ext>
            </a:extLst>
          </p:cNvPr>
          <p:cNvSpPr txBox="1"/>
          <p:nvPr/>
        </p:nvSpPr>
        <p:spPr>
          <a:xfrm>
            <a:off x="8146882" y="4180983"/>
            <a:ext cx="2771655" cy="938719"/>
          </a:xfrm>
          <a:prstGeom prst="rect">
            <a:avLst/>
          </a:prstGeom>
          <a:noFill/>
        </p:spPr>
        <p:txBody>
          <a:bodyPr wrap="square" rtlCol="0">
            <a:spAutoFit/>
          </a:bodyPr>
          <a:lstStyle/>
          <a:p>
            <a:r>
              <a:rPr lang="en-GB" sz="1100" dirty="0"/>
              <a:t>What is a network?</a:t>
            </a:r>
          </a:p>
          <a:p>
            <a:r>
              <a:rPr lang="en-GB" sz="1100" dirty="0"/>
              <a:t>Hardware </a:t>
            </a:r>
          </a:p>
          <a:p>
            <a:r>
              <a:rPr lang="en-GB" sz="1100" dirty="0"/>
              <a:t>Protocols </a:t>
            </a:r>
          </a:p>
          <a:p>
            <a:r>
              <a:rPr lang="en-GB" sz="1100" dirty="0"/>
              <a:t>Wired and wireless networks</a:t>
            </a:r>
          </a:p>
          <a:p>
            <a:r>
              <a:rPr lang="en-GB" sz="1100" dirty="0"/>
              <a:t>The internet </a:t>
            </a:r>
          </a:p>
        </p:txBody>
      </p:sp>
      <p:sp>
        <p:nvSpPr>
          <p:cNvPr id="87" name="Rectangle: Rounded Corners 86">
            <a:extLst>
              <a:ext uri="{FF2B5EF4-FFF2-40B4-BE49-F238E27FC236}">
                <a16:creationId xmlns:a16="http://schemas.microsoft.com/office/drawing/2014/main" id="{9F3F253A-E11F-47C0-A19F-209E798B56B9}"/>
              </a:ext>
            </a:extLst>
          </p:cNvPr>
          <p:cNvSpPr/>
          <p:nvPr/>
        </p:nvSpPr>
        <p:spPr>
          <a:xfrm>
            <a:off x="5033895" y="4838320"/>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Networks </a:t>
            </a:r>
          </a:p>
        </p:txBody>
      </p:sp>
      <p:sp>
        <p:nvSpPr>
          <p:cNvPr id="88" name="Rectangle: Rounded Corners 87">
            <a:extLst>
              <a:ext uri="{FF2B5EF4-FFF2-40B4-BE49-F238E27FC236}">
                <a16:creationId xmlns:a16="http://schemas.microsoft.com/office/drawing/2014/main" id="{DF4EDD59-1B38-4C9A-BB67-B749319C7521}"/>
              </a:ext>
            </a:extLst>
          </p:cNvPr>
          <p:cNvSpPr/>
          <p:nvPr/>
        </p:nvSpPr>
        <p:spPr>
          <a:xfrm>
            <a:off x="5061171" y="2858174"/>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Programming in Python </a:t>
            </a:r>
          </a:p>
        </p:txBody>
      </p:sp>
      <p:pic>
        <p:nvPicPr>
          <p:cNvPr id="1042" name="Picture 18" descr="Free photo Net Hub Lan Ethernet Network Switch Technology - Max Pixel">
            <a:extLst>
              <a:ext uri="{FF2B5EF4-FFF2-40B4-BE49-F238E27FC236}">
                <a16:creationId xmlns:a16="http://schemas.microsoft.com/office/drawing/2014/main" id="{9253F41C-BBAA-4897-ADFD-15AC06E2E8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0684" y="4403069"/>
            <a:ext cx="856860" cy="4284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3C51B451-D49A-49CC-8171-C41BE5837B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5447" y="4352879"/>
            <a:ext cx="660402" cy="45815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0B2B21F-05E5-4C7A-AB28-8512B79D34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1911" y="4228820"/>
            <a:ext cx="1325674" cy="843046"/>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EA293823-4BE1-435C-8862-453F5054E046}"/>
              </a:ext>
            </a:extLst>
          </p:cNvPr>
          <p:cNvSpPr txBox="1"/>
          <p:nvPr/>
        </p:nvSpPr>
        <p:spPr>
          <a:xfrm>
            <a:off x="8315449" y="1860578"/>
            <a:ext cx="2771655" cy="1277273"/>
          </a:xfrm>
          <a:prstGeom prst="rect">
            <a:avLst/>
          </a:prstGeom>
          <a:noFill/>
        </p:spPr>
        <p:txBody>
          <a:bodyPr wrap="square" rtlCol="0">
            <a:spAutoFit/>
          </a:bodyPr>
          <a:lstStyle/>
          <a:p>
            <a:r>
              <a:rPr lang="en-GB" sz="1100" dirty="0"/>
              <a:t>Block based coding</a:t>
            </a:r>
          </a:p>
          <a:p>
            <a:r>
              <a:rPr lang="en-GB" sz="1100" dirty="0"/>
              <a:t>Text based coding in python</a:t>
            </a:r>
          </a:p>
          <a:p>
            <a:r>
              <a:rPr lang="en-GB" sz="1100" dirty="0"/>
              <a:t>Variables</a:t>
            </a:r>
          </a:p>
          <a:p>
            <a:r>
              <a:rPr lang="en-GB" sz="1100" dirty="0"/>
              <a:t>Inputs</a:t>
            </a:r>
          </a:p>
          <a:p>
            <a:r>
              <a:rPr lang="en-GB" sz="1100" dirty="0"/>
              <a:t>Outputs</a:t>
            </a:r>
          </a:p>
          <a:p>
            <a:r>
              <a:rPr lang="en-GB" sz="1100" dirty="0"/>
              <a:t>Selection </a:t>
            </a:r>
          </a:p>
          <a:p>
            <a:endParaRPr lang="en-GB" sz="1100" dirty="0"/>
          </a:p>
        </p:txBody>
      </p:sp>
      <p:pic>
        <p:nvPicPr>
          <p:cNvPr id="1048" name="Picture 24">
            <a:extLst>
              <a:ext uri="{FF2B5EF4-FFF2-40B4-BE49-F238E27FC236}">
                <a16:creationId xmlns:a16="http://schemas.microsoft.com/office/drawing/2014/main" id="{4CD2EB1B-D896-4350-A692-28091FF876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8066" y="2188238"/>
            <a:ext cx="531582" cy="6219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97ED06C4-C595-4E69-BC92-ED1CD905F1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7796" y="2193894"/>
            <a:ext cx="1152661" cy="62153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48B00993-9612-4746-9A2E-3E52C4769D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2329" y="2214698"/>
            <a:ext cx="447344" cy="5703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5838E30-A68B-435D-AFE5-36477526C096}"/>
              </a:ext>
            </a:extLst>
          </p:cNvPr>
          <p:cNvSpPr/>
          <p:nvPr/>
        </p:nvSpPr>
        <p:spPr>
          <a:xfrm>
            <a:off x="4951888" y="690779"/>
            <a:ext cx="2033503" cy="269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End of year 7 …..</a:t>
            </a:r>
          </a:p>
        </p:txBody>
      </p:sp>
      <p:sp>
        <p:nvSpPr>
          <p:cNvPr id="8" name="TextBox 7">
            <a:extLst>
              <a:ext uri="{FF2B5EF4-FFF2-40B4-BE49-F238E27FC236}">
                <a16:creationId xmlns:a16="http://schemas.microsoft.com/office/drawing/2014/main" id="{E78F1B56-8274-A477-D6E5-54A4BE9B282C}"/>
              </a:ext>
            </a:extLst>
          </p:cNvPr>
          <p:cNvSpPr txBox="1"/>
          <p:nvPr/>
        </p:nvSpPr>
        <p:spPr>
          <a:xfrm>
            <a:off x="2369737" y="3025641"/>
            <a:ext cx="1796309" cy="938719"/>
          </a:xfrm>
          <a:prstGeom prst="rect">
            <a:avLst/>
          </a:prstGeom>
          <a:noFill/>
        </p:spPr>
        <p:txBody>
          <a:bodyPr wrap="square" rtlCol="0">
            <a:spAutoFit/>
          </a:bodyPr>
          <a:lstStyle/>
          <a:p>
            <a:r>
              <a:rPr lang="en-GB" sz="1100" dirty="0"/>
              <a:t>Binary number system</a:t>
            </a:r>
          </a:p>
          <a:p>
            <a:r>
              <a:rPr lang="en-GB" sz="1100" dirty="0"/>
              <a:t>Binary conversions</a:t>
            </a:r>
          </a:p>
          <a:p>
            <a:r>
              <a:rPr lang="en-GB" sz="1100" dirty="0"/>
              <a:t>Representing characters</a:t>
            </a:r>
          </a:p>
          <a:p>
            <a:r>
              <a:rPr lang="en-GB" sz="1100" dirty="0"/>
              <a:t>Representing images</a:t>
            </a:r>
          </a:p>
          <a:p>
            <a:r>
              <a:rPr lang="en-GB" sz="1100" dirty="0"/>
              <a:t>Representing sounds </a:t>
            </a:r>
          </a:p>
        </p:txBody>
      </p:sp>
      <p:pic>
        <p:nvPicPr>
          <p:cNvPr id="9" name="Picture 2">
            <a:extLst>
              <a:ext uri="{FF2B5EF4-FFF2-40B4-BE49-F238E27FC236}">
                <a16:creationId xmlns:a16="http://schemas.microsoft.com/office/drawing/2014/main" id="{D2E223D3-0BF4-5CDD-3236-94B5ED81A1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1907" y="3410750"/>
            <a:ext cx="1325674" cy="341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8E30FAF0-D687-ED89-8EF7-3D808AC8E7FF}"/>
              </a:ext>
            </a:extLst>
          </p:cNvPr>
          <p:cNvSpPr/>
          <p:nvPr/>
        </p:nvSpPr>
        <p:spPr>
          <a:xfrm>
            <a:off x="5718618" y="1761020"/>
            <a:ext cx="815152" cy="458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End of year project </a:t>
            </a:r>
          </a:p>
        </p:txBody>
      </p:sp>
    </p:spTree>
    <p:extLst>
      <p:ext uri="{BB962C8B-B14F-4D97-AF65-F5344CB8AC3E}">
        <p14:creationId xmlns:p14="http://schemas.microsoft.com/office/powerpoint/2010/main" val="264914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9A3CC-ED88-455F-A5F5-7BC56D2D5584}"/>
              </a:ext>
            </a:extLst>
          </p:cNvPr>
          <p:cNvSpPr/>
          <p:nvPr/>
        </p:nvSpPr>
        <p:spPr>
          <a:xfrm>
            <a:off x="637564" y="252041"/>
            <a:ext cx="11090244" cy="1322953"/>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The Big Picture- Intent:</a:t>
            </a:r>
          </a:p>
          <a:p>
            <a:r>
              <a:rPr lang="en-GB" sz="1100" dirty="0">
                <a:solidFill>
                  <a:schemeClr val="tx1"/>
                </a:solidFill>
              </a:rPr>
              <a:t>During year 8, students will discover what hardware and software are and discover how hardware functions within the computer system. This will enable them to gain an understanding of the common components found within all types of computers. Building upon content taught in year 7, students will apply their understanding of WWW technologies in designing and creating webpages using HTML and CSS. This will give students a deeper understanding of how the services they utilise on a daily basis are created. Building upon knowledge gained in year 7, students will further develop skills in python programming. The basics will be revisited before delving into more complex problems and introducing more advanced techniques. Students will explore the use of vector graphics and how these differ from raster images. This will give students the opportunity to use computers in a creative manner to produce projects for an intended audience. Students will learn how data is represented in binary and how to perform operations on binary numbers. This will combine mathematic and logical skills. </a:t>
            </a:r>
            <a:endParaRPr lang="en-GB" sz="1100" b="1" i="1" dirty="0">
              <a:solidFill>
                <a:schemeClr val="tx1"/>
              </a:solidFill>
            </a:endParaRPr>
          </a:p>
          <a:p>
            <a:r>
              <a:rPr lang="en-GB" sz="1100" b="0" i="0" u="none" strike="noStrike" dirty="0">
                <a:solidFill>
                  <a:srgbClr val="000000"/>
                </a:solidFill>
                <a:effectLst/>
                <a:latin typeface="Calibri" panose="020F0502020204030204" pitchFamily="34" charset="0"/>
              </a:rPr>
              <a:t>All students will be able to access the main content of all lessons and all students will be taught to the top with scaffolding, adaptive teaching and stretch and challenge  provided where necessary.</a:t>
            </a:r>
            <a:endParaRPr lang="en-GB" sz="1100" dirty="0">
              <a:solidFill>
                <a:schemeClr val="tx1"/>
              </a:solidFill>
            </a:endParaRPr>
          </a:p>
          <a:p>
            <a:r>
              <a:rPr lang="en-GB" sz="1100" b="1" i="1" dirty="0">
                <a:solidFill>
                  <a:schemeClr val="tx1"/>
                </a:solidFill>
              </a:rPr>
              <a:t> </a:t>
            </a:r>
          </a:p>
        </p:txBody>
      </p:sp>
      <p:sp>
        <p:nvSpPr>
          <p:cNvPr id="9" name="TextBox 8">
            <a:extLst>
              <a:ext uri="{FF2B5EF4-FFF2-40B4-BE49-F238E27FC236}">
                <a16:creationId xmlns:a16="http://schemas.microsoft.com/office/drawing/2014/main" id="{DCFB0D11-9963-45EB-ABD5-21D1A6D4D933}"/>
              </a:ext>
            </a:extLst>
          </p:cNvPr>
          <p:cNvSpPr txBox="1"/>
          <p:nvPr/>
        </p:nvSpPr>
        <p:spPr>
          <a:xfrm>
            <a:off x="8059065" y="1635853"/>
            <a:ext cx="1484851" cy="3647152"/>
          </a:xfrm>
          <a:prstGeom prst="rect">
            <a:avLst/>
          </a:prstGeom>
          <a:noFill/>
          <a:ln>
            <a:solidFill>
              <a:schemeClr val="accent6">
                <a:lumMod val="75000"/>
              </a:schemeClr>
            </a:solidFill>
          </a:ln>
        </p:spPr>
        <p:txBody>
          <a:bodyPr wrap="square" rtlCol="0">
            <a:spAutoFit/>
          </a:bodyPr>
          <a:lstStyle/>
          <a:p>
            <a:r>
              <a:rPr lang="en-GB" sz="1100" b="1" dirty="0"/>
              <a:t>Key Summative Assessments:</a:t>
            </a:r>
          </a:p>
          <a:p>
            <a:endParaRPr lang="en-GB" sz="1100" b="1" dirty="0"/>
          </a:p>
          <a:p>
            <a:endParaRPr lang="en-GB" sz="1100" b="1" dirty="0"/>
          </a:p>
          <a:p>
            <a:endParaRPr lang="en-GB" sz="1100" b="1" dirty="0"/>
          </a:p>
          <a:p>
            <a:r>
              <a:rPr lang="en-GB" sz="1100" dirty="0"/>
              <a:t>End of unit assessments after each unit</a:t>
            </a:r>
          </a:p>
          <a:p>
            <a:endParaRPr lang="en-GB" sz="1100" b="1" dirty="0"/>
          </a:p>
          <a:p>
            <a:endParaRPr lang="en-GB" sz="1100" b="1" dirty="0"/>
          </a:p>
          <a:p>
            <a:endParaRPr lang="en-GB" sz="1100" b="1" dirty="0"/>
          </a:p>
          <a:p>
            <a:endParaRPr lang="en-GB" sz="1100" b="1" dirty="0"/>
          </a:p>
          <a:p>
            <a:pPr algn="l" rtl="0" fontAlgn="base"/>
            <a:r>
              <a:rPr lang="en-GB" sz="1100" b="0" i="0" u="none" strike="noStrike" dirty="0">
                <a:solidFill>
                  <a:srgbClr val="000000"/>
                </a:solidFill>
                <a:effectLst/>
                <a:latin typeface="Calibri" panose="020F0502020204030204" pitchFamily="34" charset="0"/>
              </a:rPr>
              <a:t>Retrieval homework. </a:t>
            </a:r>
            <a:r>
              <a:rPr lang="en-GB" sz="1100" b="0" i="0" dirty="0">
                <a:solidFill>
                  <a:srgbClr val="000000"/>
                </a:solidFill>
                <a:effectLst/>
                <a:latin typeface="Calibri" panose="020F0502020204030204" pitchFamily="34" charset="0"/>
              </a:rPr>
              <a:t>​</a:t>
            </a:r>
            <a:endParaRPr lang="en-GB" sz="1100" b="0" i="0" dirty="0">
              <a:solidFill>
                <a:srgbClr val="000000"/>
              </a:solidFill>
              <a:effectLst/>
              <a:latin typeface="Segoe UI" panose="020B0502040204020203" pitchFamily="34" charset="0"/>
            </a:endParaRPr>
          </a:p>
          <a:p>
            <a:pPr algn="l" rtl="0" fontAlgn="base"/>
            <a:r>
              <a:rPr lang="en-GB" sz="1100" b="0" i="0" dirty="0">
                <a:solidFill>
                  <a:srgbClr val="000000"/>
                </a:solidFill>
                <a:effectLst/>
                <a:latin typeface="Calibri" panose="020F0502020204030204" pitchFamily="34" charset="0"/>
              </a:rPr>
              <a:t>​</a:t>
            </a:r>
            <a:endParaRPr lang="en-GB" sz="1100" b="0" i="0" dirty="0">
              <a:solidFill>
                <a:srgbClr val="000000"/>
              </a:solidFill>
              <a:effectLst/>
              <a:latin typeface="Segoe UI" panose="020B0502040204020203" pitchFamily="34" charset="0"/>
            </a:endParaRPr>
          </a:p>
          <a:p>
            <a:pPr algn="l" rtl="0" fontAlgn="base"/>
            <a:r>
              <a:rPr lang="en-GB" sz="1100" b="0" i="0" u="none" strike="noStrike" dirty="0">
                <a:solidFill>
                  <a:srgbClr val="000000"/>
                </a:solidFill>
                <a:effectLst/>
                <a:latin typeface="Calibri" panose="020F0502020204030204" pitchFamily="34" charset="0"/>
              </a:rPr>
              <a:t>Live marking and low stakes quizzing </a:t>
            </a:r>
            <a:r>
              <a:rPr lang="en-GB" sz="1100" b="0" i="0" dirty="0">
                <a:solidFill>
                  <a:srgbClr val="000000"/>
                </a:solidFill>
                <a:effectLst/>
                <a:latin typeface="Calibri" panose="020F0502020204030204" pitchFamily="34" charset="0"/>
              </a:rPr>
              <a:t>​</a:t>
            </a:r>
          </a:p>
          <a:p>
            <a:pPr algn="l" rtl="0" fontAlgn="base"/>
            <a:endParaRPr lang="en-GB" sz="1100" dirty="0">
              <a:solidFill>
                <a:srgbClr val="000000"/>
              </a:solidFill>
              <a:latin typeface="Calibri" panose="020F0502020204030204" pitchFamily="34" charset="0"/>
            </a:endParaRPr>
          </a:p>
          <a:p>
            <a:pPr algn="l" rtl="0" fontAlgn="base"/>
            <a:r>
              <a:rPr lang="en-GB" sz="1100" dirty="0">
                <a:solidFill>
                  <a:srgbClr val="000000"/>
                </a:solidFill>
                <a:latin typeface="Calibri" panose="020F0502020204030204" pitchFamily="34" charset="0"/>
              </a:rPr>
              <a:t>End of year project </a:t>
            </a:r>
          </a:p>
          <a:p>
            <a:pPr algn="l" rtl="0" fontAlgn="base"/>
            <a:endParaRPr lang="en-GB" sz="1100" dirty="0"/>
          </a:p>
          <a:p>
            <a:endParaRPr lang="en-GB" sz="1100" dirty="0"/>
          </a:p>
          <a:p>
            <a:endParaRPr lang="en-GB" sz="1100" dirty="0"/>
          </a:p>
        </p:txBody>
      </p:sp>
      <p:sp>
        <p:nvSpPr>
          <p:cNvPr id="16" name="Rectangle 15">
            <a:extLst>
              <a:ext uri="{FF2B5EF4-FFF2-40B4-BE49-F238E27FC236}">
                <a16:creationId xmlns:a16="http://schemas.microsoft.com/office/drawing/2014/main" id="{8BB0673B-BC6C-4578-8A00-0A75965EA373}"/>
              </a:ext>
            </a:extLst>
          </p:cNvPr>
          <p:cNvSpPr/>
          <p:nvPr/>
        </p:nvSpPr>
        <p:spPr>
          <a:xfrm>
            <a:off x="637563" y="5362733"/>
            <a:ext cx="11090241" cy="142456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Impact: </a:t>
            </a:r>
            <a:r>
              <a:rPr lang="en-GB" sz="1100" dirty="0">
                <a:solidFill>
                  <a:schemeClr val="tx1"/>
                </a:solidFill>
              </a:rPr>
              <a:t>Students will know the main components present in all computer systems. This will lead to an understanding of how all computer systems operate and factors that may affect their performance. Students will be able to apply new knowledge in a practical application and use this to create webpages and websites. This will enable students to have an understanding of how webpages are rendered and how they are able to be viewed on multiple devices. Students will be able to increase their knowledge of programming techniques and apply these to more complex problems. Students will build upon producing more efficient solutions to problems. Students will have the opportunity to use computers in a more creative pursuit by producing vector based graphics. This will give students an understanding of different methods of representing images in computer systems and the relative merits and drawbacks of each approach. Students will discover how different types of data are represented on the computer system and how binary and logic gates form the building blocks of all computer systems. </a:t>
            </a:r>
            <a:endParaRPr lang="en-GB" sz="1100" i="1" dirty="0">
              <a:solidFill>
                <a:schemeClr val="tx1"/>
              </a:solidFill>
            </a:endParaRPr>
          </a:p>
          <a:p>
            <a:r>
              <a:rPr lang="en-GB" sz="1100" i="1" dirty="0">
                <a:solidFill>
                  <a:schemeClr val="tx1"/>
                </a:solidFill>
              </a:rPr>
              <a:t>Students will know more, and remember more through the delivery of  regular retrieval practice </a:t>
            </a:r>
          </a:p>
        </p:txBody>
      </p:sp>
      <p:sp>
        <p:nvSpPr>
          <p:cNvPr id="17" name="TextBox 16">
            <a:extLst>
              <a:ext uri="{FF2B5EF4-FFF2-40B4-BE49-F238E27FC236}">
                <a16:creationId xmlns:a16="http://schemas.microsoft.com/office/drawing/2014/main" id="{DA45324B-D4B7-4C16-9F7F-7F19E938E0DB}"/>
              </a:ext>
            </a:extLst>
          </p:cNvPr>
          <p:cNvSpPr txBox="1"/>
          <p:nvPr/>
        </p:nvSpPr>
        <p:spPr>
          <a:xfrm rot="16200000">
            <a:off x="-2772822" y="3224028"/>
            <a:ext cx="6205582" cy="26161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algn="ctr"/>
            <a:r>
              <a:rPr lang="en-GB" sz="1100" b="1" dirty="0"/>
              <a:t>YEAR 8 CURRIULUM OVERVIEW – </a:t>
            </a:r>
            <a:r>
              <a:rPr lang="en-GB" sz="1100" b="1" i="1" dirty="0"/>
              <a:t>SUBJECT NAME</a:t>
            </a:r>
          </a:p>
        </p:txBody>
      </p:sp>
      <p:sp>
        <p:nvSpPr>
          <p:cNvPr id="18" name="TextBox 17">
            <a:extLst>
              <a:ext uri="{FF2B5EF4-FFF2-40B4-BE49-F238E27FC236}">
                <a16:creationId xmlns:a16="http://schemas.microsoft.com/office/drawing/2014/main" id="{8FFFFB0A-4BB4-4D82-8042-B4F7E39063CB}"/>
              </a:ext>
            </a:extLst>
          </p:cNvPr>
          <p:cNvSpPr txBox="1"/>
          <p:nvPr/>
        </p:nvSpPr>
        <p:spPr>
          <a:xfrm>
            <a:off x="10069588" y="1635853"/>
            <a:ext cx="1484851" cy="3647152"/>
          </a:xfrm>
          <a:prstGeom prst="rect">
            <a:avLst/>
          </a:prstGeom>
          <a:noFill/>
          <a:ln>
            <a:solidFill>
              <a:schemeClr val="accent6">
                <a:lumMod val="75000"/>
              </a:schemeClr>
            </a:solidFill>
          </a:ln>
        </p:spPr>
        <p:txBody>
          <a:bodyPr wrap="square" rtlCol="0">
            <a:spAutoFit/>
          </a:bodyPr>
          <a:lstStyle/>
          <a:p>
            <a:r>
              <a:rPr lang="en-GB" sz="1100" b="1" dirty="0"/>
              <a:t>Autumn Term:</a:t>
            </a:r>
          </a:p>
          <a:p>
            <a:endParaRPr lang="en-GB" sz="1100" b="1" dirty="0"/>
          </a:p>
          <a:p>
            <a:r>
              <a:rPr lang="en-GB" sz="1100" dirty="0"/>
              <a:t>Hardware and software</a:t>
            </a:r>
          </a:p>
          <a:p>
            <a:endParaRPr lang="en-GB" sz="1100" dirty="0"/>
          </a:p>
          <a:p>
            <a:r>
              <a:rPr lang="en-GB" sz="1100" dirty="0"/>
              <a:t>Developing for the web </a:t>
            </a:r>
          </a:p>
          <a:p>
            <a:endParaRPr lang="en-GB" sz="1100" b="1" dirty="0"/>
          </a:p>
          <a:p>
            <a:r>
              <a:rPr lang="en-GB" sz="1100" b="1" dirty="0"/>
              <a:t>Spring term:</a:t>
            </a:r>
          </a:p>
          <a:p>
            <a:r>
              <a:rPr lang="en-GB" sz="1100" b="1" dirty="0"/>
              <a:t> </a:t>
            </a:r>
            <a:r>
              <a:rPr lang="en-GB" sz="1100" dirty="0"/>
              <a:t>more python programming </a:t>
            </a:r>
            <a:endParaRPr lang="en-GB" sz="1100" b="1" dirty="0"/>
          </a:p>
          <a:p>
            <a:endParaRPr lang="en-GB" sz="1100" b="1" dirty="0"/>
          </a:p>
          <a:p>
            <a:r>
              <a:rPr lang="en-GB" sz="1100" b="1" dirty="0"/>
              <a:t>Summer Term:</a:t>
            </a:r>
          </a:p>
          <a:p>
            <a:endParaRPr lang="en-GB" sz="1100" b="1" dirty="0"/>
          </a:p>
          <a:p>
            <a:endParaRPr lang="en-GB" sz="1100" b="1" dirty="0"/>
          </a:p>
          <a:p>
            <a:r>
              <a:rPr lang="en-GB" sz="1100" dirty="0"/>
              <a:t>Vector graphics</a:t>
            </a:r>
          </a:p>
          <a:p>
            <a:endParaRPr lang="en-GB" sz="1100" dirty="0"/>
          </a:p>
          <a:p>
            <a:r>
              <a:rPr lang="en-GB" sz="1100" dirty="0"/>
              <a:t>End of year project</a:t>
            </a:r>
          </a:p>
          <a:p>
            <a:endParaRPr lang="en-GB" sz="1100" dirty="0"/>
          </a:p>
          <a:p>
            <a:endParaRPr lang="en-GB" sz="1100" dirty="0"/>
          </a:p>
          <a:p>
            <a:endParaRPr lang="en-GB" sz="1100" dirty="0"/>
          </a:p>
        </p:txBody>
      </p:sp>
      <p:sp>
        <p:nvSpPr>
          <p:cNvPr id="8" name="TextBox 7">
            <a:extLst>
              <a:ext uri="{FF2B5EF4-FFF2-40B4-BE49-F238E27FC236}">
                <a16:creationId xmlns:a16="http://schemas.microsoft.com/office/drawing/2014/main" id="{76F7D136-B388-42CB-9277-709107203E42}"/>
              </a:ext>
            </a:extLst>
          </p:cNvPr>
          <p:cNvSpPr txBox="1"/>
          <p:nvPr/>
        </p:nvSpPr>
        <p:spPr>
          <a:xfrm>
            <a:off x="637561" y="1715581"/>
            <a:ext cx="7317717" cy="3647152"/>
          </a:xfrm>
          <a:prstGeom prst="rect">
            <a:avLst/>
          </a:prstGeom>
          <a:noFill/>
          <a:ln>
            <a:solidFill>
              <a:schemeClr val="accent6"/>
            </a:solidFill>
          </a:ln>
        </p:spPr>
        <p:txBody>
          <a:bodyPr wrap="square" rtlCol="0">
            <a:spAutoFit/>
          </a:bodyPr>
          <a:lstStyle/>
          <a:p>
            <a:r>
              <a:rPr lang="en-GB" sz="1100" b="1" dirty="0">
                <a:solidFill>
                  <a:schemeClr val="tx1"/>
                </a:solidFill>
              </a:rPr>
              <a:t>Implementation</a:t>
            </a:r>
            <a:r>
              <a:rPr lang="en-GB" sz="1100" dirty="0">
                <a:solidFill>
                  <a:schemeClr val="tx1"/>
                </a:solidFill>
              </a:rPr>
              <a:t>: There are 5 units delivered in year 8. Each lesson will begin with a retrieval practice activity in the form of Revise, Recap, Review. This will normally involve students answering 3 questions from last lesson, followed by 2 questions from previous study and one more challenging question. </a:t>
            </a:r>
            <a:r>
              <a:rPr lang="en-GB" sz="1100" dirty="0"/>
              <a:t>Each activity will involve students being posed questions interleaved over multiple units delivered throughout the year. Students are encouraged work independently through the provision of scaffolding where required. Computing lessons often involve the application or practical/technical skills. These will be modelled to students using the I do, we do, you do approach. Students will be assessed at the end of each unit. Following assessment, students will complete a follow up activity based upon the individual area of weakness identified. </a:t>
            </a:r>
          </a:p>
          <a:p>
            <a:endParaRPr lang="en-GB" sz="1100" dirty="0">
              <a:solidFill>
                <a:schemeClr val="tx1"/>
              </a:solidFill>
            </a:endParaRPr>
          </a:p>
          <a:p>
            <a:r>
              <a:rPr lang="en-GB" sz="1100" b="1" dirty="0"/>
              <a:t>Hardware and software: </a:t>
            </a:r>
            <a:r>
              <a:rPr lang="en-GB" sz="1100" dirty="0"/>
              <a:t>Students will take a look ‘under the hood’ of a computer system and discover the role of common computer components. Students will look at how hardware and software must interact in unity to create a computer system. </a:t>
            </a:r>
            <a:endParaRPr lang="en-GB" sz="1100" b="1" i="1" dirty="0">
              <a:solidFill>
                <a:schemeClr val="tx1"/>
              </a:solidFill>
            </a:endParaRPr>
          </a:p>
          <a:p>
            <a:r>
              <a:rPr lang="en-GB" sz="1100" b="1" dirty="0"/>
              <a:t>Developing for the web: </a:t>
            </a:r>
            <a:r>
              <a:rPr lang="en-GB" sz="1100" dirty="0"/>
              <a:t>Students will explore the technologies behind the WWW and develop their own websites using HTML and CSS. Students will consider relevant legislation concerned with the development of websites before exploring how search engines are used to find pages on the WWW. </a:t>
            </a:r>
            <a:endParaRPr lang="en-GB" sz="1100" b="1" dirty="0">
              <a:solidFill>
                <a:schemeClr val="tx1"/>
              </a:solidFill>
            </a:endParaRPr>
          </a:p>
          <a:p>
            <a:r>
              <a:rPr lang="en-GB" sz="1100" b="1" dirty="0"/>
              <a:t>More Python Programming: </a:t>
            </a:r>
            <a:r>
              <a:rPr lang="en-GB" sz="1100" dirty="0"/>
              <a:t>Building upon basic knowledge introduced in year 7, students will delve deeper into the world of text based programming. Students will solve more complex problems and be introduced to new concepts such as random number generation and Boolean operators </a:t>
            </a:r>
            <a:endParaRPr lang="en-GB" sz="1100" dirty="0">
              <a:solidFill>
                <a:schemeClr val="tx1"/>
              </a:solidFill>
            </a:endParaRPr>
          </a:p>
          <a:p>
            <a:r>
              <a:rPr lang="en-GB" sz="1100" b="1" dirty="0"/>
              <a:t>Vector graphics: </a:t>
            </a:r>
            <a:r>
              <a:rPr lang="en-GB" sz="1100" dirty="0"/>
              <a:t>Students will undertake a creative project by producing vector graphics. Students will explore the difference between vector and raster images</a:t>
            </a:r>
          </a:p>
          <a:p>
            <a:r>
              <a:rPr lang="en-GB" sz="1100" b="1" dirty="0"/>
              <a:t>End of year project: </a:t>
            </a:r>
            <a:r>
              <a:rPr lang="en-GB" sz="1100" dirty="0"/>
              <a:t>Students will combine all of the skills taught in the units this year into an end of year project on a common theme </a:t>
            </a:r>
          </a:p>
          <a:p>
            <a:r>
              <a:rPr lang="en-GB" sz="1100" dirty="0"/>
              <a:t> </a:t>
            </a:r>
            <a:endParaRPr lang="en-GB" sz="1100" dirty="0">
              <a:solidFill>
                <a:schemeClr val="tx1"/>
              </a:solidFill>
            </a:endParaRPr>
          </a:p>
        </p:txBody>
      </p:sp>
    </p:spTree>
    <p:extLst>
      <p:ext uri="{BB962C8B-B14F-4D97-AF65-F5344CB8AC3E}">
        <p14:creationId xmlns:p14="http://schemas.microsoft.com/office/powerpoint/2010/main" val="299996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8">
            <a:extLst>
              <a:ext uri="{FF2B5EF4-FFF2-40B4-BE49-F238E27FC236}">
                <a16:creationId xmlns:a16="http://schemas.microsoft.com/office/drawing/2014/main" id="{03ECC0FE-7E5C-4D31-813E-C951747E128A}"/>
              </a:ext>
            </a:extLst>
          </p:cNvPr>
          <p:cNvGraphicFramePr>
            <a:graphicFrameLocks noGrp="1"/>
          </p:cNvGraphicFramePr>
          <p:nvPr>
            <p:extLst>
              <p:ext uri="{D42A27DB-BD31-4B8C-83A1-F6EECF244321}">
                <p14:modId xmlns:p14="http://schemas.microsoft.com/office/powerpoint/2010/main" val="3910839599"/>
              </p:ext>
            </p:extLst>
          </p:nvPr>
        </p:nvGraphicFramePr>
        <p:xfrm>
          <a:off x="426379" y="541377"/>
          <a:ext cx="11090240" cy="5974080"/>
        </p:xfrm>
        <a:graphic>
          <a:graphicData uri="http://schemas.openxmlformats.org/drawingml/2006/table">
            <a:tbl>
              <a:tblPr firstRow="1" bandRow="1">
                <a:tableStyleId>{5C22544A-7EE6-4342-B048-85BDC9FD1C3A}</a:tableStyleId>
              </a:tblPr>
              <a:tblGrid>
                <a:gridCol w="2218048">
                  <a:extLst>
                    <a:ext uri="{9D8B030D-6E8A-4147-A177-3AD203B41FA5}">
                      <a16:colId xmlns:a16="http://schemas.microsoft.com/office/drawing/2014/main" val="2570729362"/>
                    </a:ext>
                  </a:extLst>
                </a:gridCol>
                <a:gridCol w="2218048">
                  <a:extLst>
                    <a:ext uri="{9D8B030D-6E8A-4147-A177-3AD203B41FA5}">
                      <a16:colId xmlns:a16="http://schemas.microsoft.com/office/drawing/2014/main" val="2496229512"/>
                    </a:ext>
                  </a:extLst>
                </a:gridCol>
                <a:gridCol w="2218048">
                  <a:extLst>
                    <a:ext uri="{9D8B030D-6E8A-4147-A177-3AD203B41FA5}">
                      <a16:colId xmlns:a16="http://schemas.microsoft.com/office/drawing/2014/main" val="3248227997"/>
                    </a:ext>
                  </a:extLst>
                </a:gridCol>
                <a:gridCol w="2218048">
                  <a:extLst>
                    <a:ext uri="{9D8B030D-6E8A-4147-A177-3AD203B41FA5}">
                      <a16:colId xmlns:a16="http://schemas.microsoft.com/office/drawing/2014/main" val="1327779540"/>
                    </a:ext>
                  </a:extLst>
                </a:gridCol>
                <a:gridCol w="2218048">
                  <a:extLst>
                    <a:ext uri="{9D8B030D-6E8A-4147-A177-3AD203B41FA5}">
                      <a16:colId xmlns:a16="http://schemas.microsoft.com/office/drawing/2014/main" val="2446252255"/>
                    </a:ext>
                  </a:extLst>
                </a:gridCol>
              </a:tblGrid>
              <a:tr h="370840">
                <a:tc>
                  <a:txBody>
                    <a:bodyPr/>
                    <a:lstStyle/>
                    <a:p>
                      <a:pPr algn="ctr" rtl="0" fontAlgn="base"/>
                      <a:r>
                        <a:rPr lang="en-GB" sz="1100" b="1" i="0" dirty="0">
                          <a:solidFill>
                            <a:srgbClr val="000000"/>
                          </a:solidFill>
                          <a:effectLst/>
                          <a:latin typeface="Calibri" panose="020F0502020204030204" pitchFamily="34" charset="0"/>
                        </a:rPr>
                        <a:t>Content</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Disciplinary Knowledge (Skills)</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This is the actions taken within a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topic to gain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substantive knowledge</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Substantive Knowledge</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This is the specific, factual content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for the topic, which is connected</a:t>
                      </a:r>
                    </a:p>
                    <a:p>
                      <a:pPr algn="ctr" rtl="0" fontAlgn="base"/>
                      <a:r>
                        <a:rPr lang="en-GB" sz="1100" b="0" i="0" u="none" strike="noStrike" dirty="0">
                          <a:solidFill>
                            <a:srgbClr val="000000"/>
                          </a:solidFill>
                          <a:effectLst/>
                          <a:latin typeface="Calibri" panose="020F0502020204030204" pitchFamily="34" charset="0"/>
                        </a:rPr>
                        <a:t> into a careful sequence  of learning.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Prior Learning (Y6/7)</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Future learning (Y9)</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068078"/>
                  </a:ext>
                </a:extLst>
              </a:tr>
              <a:tr h="370840">
                <a:tc>
                  <a:txBody>
                    <a:bodyPr/>
                    <a:lstStyle/>
                    <a:p>
                      <a:r>
                        <a:rPr lang="en-GB" sz="1100" dirty="0"/>
                        <a:t>Hardware and Software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Students will explore and be able to articulate the difference between hardware and software</a:t>
                      </a:r>
                    </a:p>
                    <a:p>
                      <a:pPr marL="171450" indent="-171450">
                        <a:buFont typeface="Arial" panose="020B0604020202020204" pitchFamily="34" charset="0"/>
                        <a:buChar char="•"/>
                      </a:pPr>
                      <a:r>
                        <a:rPr lang="en-GB" sz="1100" dirty="0"/>
                        <a:t>Students will suggest suitable input and output devices for a given scenario</a:t>
                      </a:r>
                    </a:p>
                    <a:p>
                      <a:pPr marL="171450" indent="-171450">
                        <a:buFont typeface="Arial" panose="020B0604020202020204" pitchFamily="34" charset="0"/>
                        <a:buChar char="•"/>
                      </a:pPr>
                      <a:r>
                        <a:rPr lang="en-GB" sz="1100" dirty="0"/>
                        <a:t>Explain the purpose of common computer components</a:t>
                      </a:r>
                    </a:p>
                    <a:p>
                      <a:pPr marL="171450" indent="-171450">
                        <a:buFont typeface="Arial" panose="020B0604020202020204" pitchFamily="34" charset="0"/>
                        <a:buChar char="•"/>
                      </a:pPr>
                      <a:r>
                        <a:rPr lang="en-GB" sz="1100" dirty="0"/>
                        <a:t>Have an understanding of why computers were developed and how they differ from modern machines </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Hardware and software </a:t>
                      </a:r>
                    </a:p>
                    <a:p>
                      <a:pPr marL="171450" indent="-171450">
                        <a:buFont typeface="Arial" panose="020B0604020202020204" pitchFamily="34" charset="0"/>
                        <a:buChar char="•"/>
                      </a:pPr>
                      <a:r>
                        <a:rPr lang="en-GB" sz="1100" dirty="0"/>
                        <a:t>Inputs and Outputs</a:t>
                      </a:r>
                    </a:p>
                    <a:p>
                      <a:pPr marL="171450" indent="-171450">
                        <a:buFont typeface="Arial" panose="020B0604020202020204" pitchFamily="34" charset="0"/>
                        <a:buChar char="•"/>
                      </a:pPr>
                      <a:r>
                        <a:rPr lang="en-GB" sz="1100" dirty="0"/>
                        <a:t>The parts of a computer </a:t>
                      </a:r>
                    </a:p>
                    <a:p>
                      <a:pPr marL="171450" indent="-171450">
                        <a:buFont typeface="Arial" panose="020B0604020202020204" pitchFamily="34" charset="0"/>
                        <a:buChar char="•"/>
                      </a:pPr>
                      <a:r>
                        <a:rPr lang="en-GB" sz="1100" dirty="0"/>
                        <a:t>Computing history and Moore’s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347901"/>
                  </a:ext>
                </a:extLst>
              </a:tr>
              <a:tr h="370840">
                <a:tc>
                  <a:txBody>
                    <a:bodyPr/>
                    <a:lstStyle/>
                    <a:p>
                      <a:r>
                        <a:rPr lang="en-GB" sz="1100" dirty="0"/>
                        <a:t>Developing for the web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What aspects make up a good website. </a:t>
                      </a:r>
                    </a:p>
                    <a:p>
                      <a:pPr marL="171450" indent="-171450">
                        <a:buFont typeface="Arial" panose="020B0604020202020204" pitchFamily="34" charset="0"/>
                        <a:buChar char="•"/>
                      </a:pPr>
                      <a:r>
                        <a:rPr lang="en-GB" sz="1100" dirty="0"/>
                        <a:t>What design choices should we avoid when producing content for the needs of all users </a:t>
                      </a:r>
                    </a:p>
                    <a:p>
                      <a:pPr marL="171450" indent="-171450">
                        <a:buFont typeface="Arial" panose="020B0604020202020204" pitchFamily="34" charset="0"/>
                        <a:buChar char="•"/>
                      </a:pPr>
                      <a:r>
                        <a:rPr lang="en-GB" sz="1100" dirty="0"/>
                        <a:t>Gain an understanding of licensing and how this may limit choices when gathering images</a:t>
                      </a:r>
                    </a:p>
                    <a:p>
                      <a:pPr marL="171450" indent="-171450">
                        <a:buFont typeface="Arial" panose="020B0604020202020204" pitchFamily="34" charset="0"/>
                        <a:buChar char="•"/>
                      </a:pPr>
                      <a:r>
                        <a:rPr lang="en-GB" sz="1100" dirty="0"/>
                        <a:t>Use HTML tags with success manipulate the content of a webpage </a:t>
                      </a:r>
                    </a:p>
                    <a:p>
                      <a:pPr marL="171450" indent="-171450">
                        <a:buFont typeface="Arial" panose="020B0604020202020204" pitchFamily="34" charset="0"/>
                        <a:buChar char="•"/>
                      </a:pPr>
                      <a:r>
                        <a:rPr lang="en-GB" sz="1100" dirty="0"/>
                        <a:t>Use CSS to give wider control and design choices to multiple pages of a website </a:t>
                      </a:r>
                    </a:p>
                    <a:p>
                      <a:pPr marL="171450" indent="-171450">
                        <a:buFont typeface="Arial" panose="020B0604020202020204" pitchFamily="34" charset="0"/>
                        <a:buChar char="•"/>
                      </a:pPr>
                      <a:r>
                        <a:rPr lang="en-GB" sz="1100" dirty="0"/>
                        <a:t>Know how search engines index content for easy retrieval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Design considerations</a:t>
                      </a:r>
                    </a:p>
                    <a:p>
                      <a:pPr marL="171450" indent="-171450">
                        <a:buFont typeface="Arial" panose="020B0604020202020204" pitchFamily="34" charset="0"/>
                        <a:buChar char="•"/>
                      </a:pPr>
                      <a:r>
                        <a:rPr lang="en-GB" sz="1100" dirty="0"/>
                        <a:t>Images and copyright </a:t>
                      </a:r>
                    </a:p>
                    <a:p>
                      <a:pPr marL="171450" indent="-171450">
                        <a:buFont typeface="Arial" panose="020B0604020202020204" pitchFamily="34" charset="0"/>
                        <a:buChar char="•"/>
                      </a:pPr>
                      <a:r>
                        <a:rPr lang="en-GB" sz="1100" dirty="0"/>
                        <a:t>HTML </a:t>
                      </a:r>
                    </a:p>
                    <a:p>
                      <a:pPr marL="171450" indent="-171450">
                        <a:buFont typeface="Arial" panose="020B0604020202020204" pitchFamily="34" charset="0"/>
                        <a:buChar char="•"/>
                      </a:pPr>
                      <a:r>
                        <a:rPr lang="en-GB" sz="1100" dirty="0"/>
                        <a:t>Hyperlinks and images </a:t>
                      </a:r>
                    </a:p>
                    <a:p>
                      <a:pPr marL="171450" indent="-171450">
                        <a:buFont typeface="Arial" panose="020B0604020202020204" pitchFamily="34" charset="0"/>
                        <a:buChar char="•"/>
                      </a:pPr>
                      <a:r>
                        <a:rPr lang="en-GB" sz="1100" dirty="0"/>
                        <a:t>CSS </a:t>
                      </a:r>
                    </a:p>
                    <a:p>
                      <a:pPr marL="171450" indent="-171450">
                        <a:buFont typeface="Arial" panose="020B0604020202020204" pitchFamily="34" charset="0"/>
                        <a:buChar char="•"/>
                      </a:pPr>
                      <a:r>
                        <a:rPr lang="en-GB" sz="1100" dirty="0"/>
                        <a:t>Search engines </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use search technologies effectively, appreciate how results are selected and ranked, and be discerning in evaluating digital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3924302"/>
                  </a:ext>
                </a:extLst>
              </a:tr>
            </a:tbl>
          </a:graphicData>
        </a:graphic>
      </p:graphicFrame>
    </p:spTree>
    <p:extLst>
      <p:ext uri="{BB962C8B-B14F-4D97-AF65-F5344CB8AC3E}">
        <p14:creationId xmlns:p14="http://schemas.microsoft.com/office/powerpoint/2010/main" val="416417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8">
            <a:extLst>
              <a:ext uri="{FF2B5EF4-FFF2-40B4-BE49-F238E27FC236}">
                <a16:creationId xmlns:a16="http://schemas.microsoft.com/office/drawing/2014/main" id="{03ECC0FE-7E5C-4D31-813E-C951747E128A}"/>
              </a:ext>
            </a:extLst>
          </p:cNvPr>
          <p:cNvGraphicFramePr>
            <a:graphicFrameLocks noGrp="1"/>
          </p:cNvGraphicFramePr>
          <p:nvPr>
            <p:extLst>
              <p:ext uri="{D42A27DB-BD31-4B8C-83A1-F6EECF244321}">
                <p14:modId xmlns:p14="http://schemas.microsoft.com/office/powerpoint/2010/main" val="830982007"/>
              </p:ext>
            </p:extLst>
          </p:nvPr>
        </p:nvGraphicFramePr>
        <p:xfrm>
          <a:off x="295751" y="0"/>
          <a:ext cx="11090240" cy="4759960"/>
        </p:xfrm>
        <a:graphic>
          <a:graphicData uri="http://schemas.openxmlformats.org/drawingml/2006/table">
            <a:tbl>
              <a:tblPr firstRow="1" bandRow="1">
                <a:tableStyleId>{5C22544A-7EE6-4342-B048-85BDC9FD1C3A}</a:tableStyleId>
              </a:tblPr>
              <a:tblGrid>
                <a:gridCol w="2218048">
                  <a:extLst>
                    <a:ext uri="{9D8B030D-6E8A-4147-A177-3AD203B41FA5}">
                      <a16:colId xmlns:a16="http://schemas.microsoft.com/office/drawing/2014/main" val="2570729362"/>
                    </a:ext>
                  </a:extLst>
                </a:gridCol>
                <a:gridCol w="2218048">
                  <a:extLst>
                    <a:ext uri="{9D8B030D-6E8A-4147-A177-3AD203B41FA5}">
                      <a16:colId xmlns:a16="http://schemas.microsoft.com/office/drawing/2014/main" val="2496229512"/>
                    </a:ext>
                  </a:extLst>
                </a:gridCol>
                <a:gridCol w="2218048">
                  <a:extLst>
                    <a:ext uri="{9D8B030D-6E8A-4147-A177-3AD203B41FA5}">
                      <a16:colId xmlns:a16="http://schemas.microsoft.com/office/drawing/2014/main" val="3248227997"/>
                    </a:ext>
                  </a:extLst>
                </a:gridCol>
                <a:gridCol w="2218048">
                  <a:extLst>
                    <a:ext uri="{9D8B030D-6E8A-4147-A177-3AD203B41FA5}">
                      <a16:colId xmlns:a16="http://schemas.microsoft.com/office/drawing/2014/main" val="1327779540"/>
                    </a:ext>
                  </a:extLst>
                </a:gridCol>
                <a:gridCol w="2218048">
                  <a:extLst>
                    <a:ext uri="{9D8B030D-6E8A-4147-A177-3AD203B41FA5}">
                      <a16:colId xmlns:a16="http://schemas.microsoft.com/office/drawing/2014/main" val="2446252255"/>
                    </a:ext>
                  </a:extLst>
                </a:gridCol>
              </a:tblGrid>
              <a:tr h="370840">
                <a:tc>
                  <a:txBody>
                    <a:bodyPr/>
                    <a:lstStyle/>
                    <a:p>
                      <a:pPr algn="ctr" rtl="0" fontAlgn="base"/>
                      <a:r>
                        <a:rPr lang="en-GB" sz="1100" b="1" i="0" dirty="0">
                          <a:solidFill>
                            <a:srgbClr val="000000"/>
                          </a:solidFill>
                          <a:effectLst/>
                          <a:latin typeface="Calibri" panose="020F0502020204030204" pitchFamily="34" charset="0"/>
                        </a:rPr>
                        <a:t>Content</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a:solidFill>
                            <a:srgbClr val="000000"/>
                          </a:solidFill>
                          <a:effectLst/>
                          <a:latin typeface="Calibri" panose="020F0502020204030204" pitchFamily="34" charset="0"/>
                        </a:rPr>
                        <a:t>Disciplinary Knowledge (Skills)</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This is the actions taken within a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topic to gain </a:t>
                      </a:r>
                      <a:r>
                        <a:rPr lang="en-GB" sz="1100" b="1" i="0">
                          <a:solidFill>
                            <a:srgbClr val="FFFFFF"/>
                          </a:solidFill>
                          <a:effectLst/>
                          <a:latin typeface="Calibri" panose="020F0502020204030204" pitchFamily="34" charset="0"/>
                        </a:rPr>
                        <a:t>​</a:t>
                      </a:r>
                      <a:endParaRPr lang="en-GB" sz="1100" b="1" i="0">
                        <a:solidFill>
                          <a:srgbClr val="FFFFFF"/>
                        </a:solidFill>
                        <a:effectLst/>
                      </a:endParaRPr>
                    </a:p>
                    <a:p>
                      <a:pPr algn="ctr" rtl="0" fontAlgn="base"/>
                      <a:r>
                        <a:rPr lang="en-GB" sz="1100" b="0" i="0" u="none" strike="noStrike">
                          <a:solidFill>
                            <a:srgbClr val="000000"/>
                          </a:solidFill>
                          <a:effectLst/>
                          <a:latin typeface="Calibri" panose="020F0502020204030204" pitchFamily="34" charset="0"/>
                        </a:rPr>
                        <a:t>substantive knowledge</a:t>
                      </a:r>
                      <a:r>
                        <a:rPr lang="en-GB" sz="1100" b="1" i="0">
                          <a:solidFill>
                            <a:srgbClr val="FFFFFF"/>
                          </a:solidFill>
                          <a:effectLst/>
                          <a:latin typeface="Calibri" panose="020F0502020204030204" pitchFamily="34" charset="0"/>
                        </a:rPr>
                        <a:t>​</a:t>
                      </a:r>
                      <a:endParaRPr lang="en-GB" sz="11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Substantive Knowledge</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This is the specific, factual content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p>
                      <a:pPr algn="ctr" rtl="0" fontAlgn="base"/>
                      <a:r>
                        <a:rPr lang="en-GB" sz="1100" b="0" i="0" u="none" strike="noStrike" dirty="0">
                          <a:solidFill>
                            <a:srgbClr val="000000"/>
                          </a:solidFill>
                          <a:effectLst/>
                          <a:latin typeface="Calibri" panose="020F0502020204030204" pitchFamily="34" charset="0"/>
                        </a:rPr>
                        <a:t>for the topic, which is connected</a:t>
                      </a:r>
                    </a:p>
                    <a:p>
                      <a:pPr algn="ctr" rtl="0" fontAlgn="base"/>
                      <a:r>
                        <a:rPr lang="en-GB" sz="1100" b="0" i="0" u="none" strike="noStrike" dirty="0">
                          <a:solidFill>
                            <a:srgbClr val="000000"/>
                          </a:solidFill>
                          <a:effectLst/>
                          <a:latin typeface="Calibri" panose="020F0502020204030204" pitchFamily="34" charset="0"/>
                        </a:rPr>
                        <a:t> into a careful sequence  of learning. </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Prior Learning </a:t>
                      </a:r>
                      <a:r>
                        <a:rPr lang="en-GB" sz="1100" b="1" i="0">
                          <a:solidFill>
                            <a:srgbClr val="000000"/>
                          </a:solidFill>
                          <a:effectLst/>
                          <a:latin typeface="Calibri" panose="020F0502020204030204" pitchFamily="34" charset="0"/>
                        </a:rPr>
                        <a:t>(Y6/7/8)</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100" b="1" i="0" dirty="0">
                          <a:solidFill>
                            <a:srgbClr val="000000"/>
                          </a:solidFill>
                          <a:effectLst/>
                          <a:latin typeface="Calibri" panose="020F0502020204030204" pitchFamily="34" charset="0"/>
                        </a:rPr>
                        <a:t>Future learning (Y9)</a:t>
                      </a:r>
                      <a:r>
                        <a:rPr lang="en-GB" sz="1100" b="1" i="0" dirty="0">
                          <a:solidFill>
                            <a:srgbClr val="FFFFFF"/>
                          </a:solidFill>
                          <a:effectLst/>
                          <a:latin typeface="Calibri" panose="020F0502020204030204" pitchFamily="34" charset="0"/>
                        </a:rPr>
                        <a:t>​</a:t>
                      </a:r>
                      <a:endParaRPr lang="en-GB" sz="11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068078"/>
                  </a:ext>
                </a:extLst>
              </a:tr>
              <a:tr h="370840">
                <a:tc>
                  <a:txBody>
                    <a:bodyPr/>
                    <a:lstStyle/>
                    <a:p>
                      <a:r>
                        <a:rPr lang="en-GB" sz="1100" dirty="0"/>
                        <a:t>More Python Programming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Be able to handle input, output and storage of variables in the console</a:t>
                      </a:r>
                    </a:p>
                    <a:p>
                      <a:pPr marL="171450" indent="-171450">
                        <a:buFont typeface="Arial" panose="020B0604020202020204" pitchFamily="34" charset="0"/>
                        <a:buChar char="•"/>
                      </a:pPr>
                      <a:r>
                        <a:rPr lang="en-GB" sz="1100" dirty="0"/>
                        <a:t>Understand the main data types in python </a:t>
                      </a:r>
                    </a:p>
                    <a:p>
                      <a:pPr marL="171450" indent="-171450">
                        <a:buFont typeface="Arial" panose="020B0604020202020204" pitchFamily="34" charset="0"/>
                        <a:buChar char="•"/>
                      </a:pPr>
                      <a:r>
                        <a:rPr lang="en-GB" sz="1100" dirty="0"/>
                        <a:t>Be able to use casting effectively</a:t>
                      </a:r>
                    </a:p>
                    <a:p>
                      <a:pPr marL="171450" indent="-171450">
                        <a:buFont typeface="Arial" panose="020B0604020202020204" pitchFamily="34" charset="0"/>
                        <a:buChar char="•"/>
                      </a:pPr>
                      <a:r>
                        <a:rPr lang="en-GB" sz="1100" dirty="0"/>
                        <a:t>Understand how Boolean operators can be used to check for multiple conditions</a:t>
                      </a:r>
                    </a:p>
                    <a:p>
                      <a:pPr marL="171450" indent="-171450">
                        <a:buFont typeface="Arial" panose="020B0604020202020204" pitchFamily="34" charset="0"/>
                        <a:buChar char="•"/>
                      </a:pPr>
                      <a:r>
                        <a:rPr lang="en-GB" sz="1100" dirty="0"/>
                        <a:t>Use of IF, ELIF ELSE statements </a:t>
                      </a:r>
                    </a:p>
                    <a:p>
                      <a:pPr marL="171450" indent="-171450">
                        <a:buFont typeface="Arial" panose="020B0604020202020204" pitchFamily="34" charset="0"/>
                        <a:buChar char="•"/>
                      </a:pPr>
                      <a:r>
                        <a:rPr lang="en-GB" sz="1100" dirty="0"/>
                        <a:t>Generate and use random numbers in programs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Inputs and variables</a:t>
                      </a:r>
                    </a:p>
                    <a:p>
                      <a:pPr marL="171450" indent="-171450">
                        <a:buFont typeface="Arial" panose="020B0604020202020204" pitchFamily="34" charset="0"/>
                        <a:buChar char="•"/>
                      </a:pPr>
                      <a:r>
                        <a:rPr lang="en-GB" sz="1100" dirty="0"/>
                        <a:t>Data types</a:t>
                      </a:r>
                    </a:p>
                    <a:p>
                      <a:pPr marL="171450" indent="-171450">
                        <a:buFont typeface="Arial" panose="020B0604020202020204" pitchFamily="34" charset="0"/>
                        <a:buChar char="•"/>
                      </a:pPr>
                      <a:r>
                        <a:rPr lang="en-GB" sz="1100" dirty="0"/>
                        <a:t>strings</a:t>
                      </a:r>
                    </a:p>
                    <a:p>
                      <a:pPr marL="171450" indent="-171450">
                        <a:buFont typeface="Arial" panose="020B0604020202020204" pitchFamily="34" charset="0"/>
                        <a:buChar char="•"/>
                      </a:pPr>
                      <a:r>
                        <a:rPr lang="en-GB" sz="1100" dirty="0"/>
                        <a:t>Boolean operators </a:t>
                      </a:r>
                    </a:p>
                    <a:p>
                      <a:pPr marL="171450" indent="-171450">
                        <a:buFont typeface="Arial" panose="020B0604020202020204" pitchFamily="34" charset="0"/>
                        <a:buChar char="•"/>
                      </a:pPr>
                      <a:r>
                        <a:rPr lang="en-GB" sz="1100" dirty="0"/>
                        <a:t>Selection</a:t>
                      </a:r>
                    </a:p>
                    <a:p>
                      <a:pPr marL="171450" indent="-171450">
                        <a:buFont typeface="Arial" panose="020B0604020202020204" pitchFamily="34" charset="0"/>
                        <a:buChar char="•"/>
                      </a:pPr>
                      <a:r>
                        <a:rPr lang="en-GB" sz="1100" dirty="0"/>
                        <a:t>Random number generation</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Advanced python programming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347901"/>
                  </a:ext>
                </a:extLst>
              </a:tr>
              <a:tr h="370840">
                <a:tc>
                  <a:txBody>
                    <a:bodyPr/>
                    <a:lstStyle/>
                    <a:p>
                      <a:r>
                        <a:rPr lang="en-GB" sz="1100" dirty="0"/>
                        <a:t>Vector Graphics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Manipulate groups of objects</a:t>
                      </a:r>
                    </a:p>
                    <a:p>
                      <a:pPr marL="171450" indent="-171450">
                        <a:buFont typeface="Arial" panose="020B0604020202020204" pitchFamily="34" charset="0"/>
                        <a:buChar char="•"/>
                      </a:pPr>
                      <a:r>
                        <a:rPr lang="en-GB" sz="1100" dirty="0"/>
                        <a:t>Combine paths by applying operations  </a:t>
                      </a:r>
                    </a:p>
                    <a:p>
                      <a:pPr marL="171450" indent="-171450">
                        <a:buFont typeface="Arial" panose="020B0604020202020204" pitchFamily="34" charset="0"/>
                        <a:buChar char="•"/>
                      </a:pPr>
                      <a:r>
                        <a:rPr lang="en-GB" sz="1100" dirty="0"/>
                        <a:t>Using multiple tools to produce vector graphics </a:t>
                      </a:r>
                    </a:p>
                    <a:p>
                      <a:pPr marL="171450" indent="-171450">
                        <a:buFont typeface="Arial" panose="020B0604020202020204" pitchFamily="34" charset="0"/>
                        <a:buChar char="•"/>
                      </a:pPr>
                      <a:r>
                        <a:rPr lang="en-GB" sz="1100" dirty="0"/>
                        <a:t>Modify an SVG file to alter a vector image </a:t>
                      </a:r>
                    </a:p>
                    <a:p>
                      <a:pPr marL="171450" indent="-171450">
                        <a:buFont typeface="Arial" panose="020B0604020202020204" pitchFamily="34" charset="0"/>
                        <a:buChar char="•"/>
                      </a:pPr>
                      <a:endParaRPr lang="en-GB" sz="1100" dirty="0"/>
                    </a:p>
                    <a:p>
                      <a:pPr marL="114300" lvl="0" indent="0" algn="l" rtl="0">
                        <a:spcBef>
                          <a:spcPts val="1000"/>
                        </a:spcBef>
                        <a:spcAft>
                          <a:spcPts val="0"/>
                        </a:spcAft>
                        <a:buSzPts val="1800"/>
                        <a:buFont typeface="Arial" panose="020B0604020202020204" pitchFamily="34" charset="0"/>
                        <a:buNone/>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t>Creating basic shapes with Inkscape</a:t>
                      </a:r>
                    </a:p>
                    <a:p>
                      <a:pPr marL="171450" indent="-171450">
                        <a:buFont typeface="Arial" panose="020B0604020202020204" pitchFamily="34" charset="0"/>
                        <a:buChar char="•"/>
                      </a:pPr>
                      <a:r>
                        <a:rPr lang="en-GB" sz="1100" dirty="0"/>
                        <a:t>Grouping and paths  </a:t>
                      </a:r>
                    </a:p>
                    <a:p>
                      <a:pPr marL="171450" indent="-171450">
                        <a:buFont typeface="Arial" panose="020B0604020202020204" pitchFamily="34" charset="0"/>
                        <a:buChar char="•"/>
                      </a:pPr>
                      <a:r>
                        <a:rPr lang="en-GB" sz="1100" dirty="0"/>
                        <a:t>Icons </a:t>
                      </a:r>
                    </a:p>
                    <a:p>
                      <a:pPr marL="171450" indent="-171450">
                        <a:buFont typeface="Arial" panose="020B0604020202020204" pitchFamily="34" charset="0"/>
                        <a:buChar char="•"/>
                      </a:pPr>
                      <a:r>
                        <a:rPr lang="en-GB" sz="1100" dirty="0"/>
                        <a:t>Producing vector graphics </a:t>
                      </a:r>
                    </a:p>
                    <a:p>
                      <a:pPr marL="171450" indent="-171450">
                        <a:buFont typeface="Arial" panose="020B0604020202020204" pitchFamily="34" charset="0"/>
                        <a:buChar char="•"/>
                      </a:pPr>
                      <a:r>
                        <a:rPr lang="en-GB" sz="1100" dirty="0"/>
                        <a:t>Vector and raster graphics </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3924302"/>
                  </a:ext>
                </a:extLst>
              </a:tr>
            </a:tbl>
          </a:graphicData>
        </a:graphic>
      </p:graphicFrame>
    </p:spTree>
    <p:extLst>
      <p:ext uri="{BB962C8B-B14F-4D97-AF65-F5344CB8AC3E}">
        <p14:creationId xmlns:p14="http://schemas.microsoft.com/office/powerpoint/2010/main" val="174308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11633" y="1858056"/>
            <a:ext cx="2301384"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7" name="Rectangle 16"/>
          <p:cNvSpPr/>
          <p:nvPr/>
        </p:nvSpPr>
        <p:spPr>
          <a:xfrm>
            <a:off x="4943560" y="3853267"/>
            <a:ext cx="2334192"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19" name="Rectangle 18"/>
          <p:cNvSpPr/>
          <p:nvPr/>
        </p:nvSpPr>
        <p:spPr>
          <a:xfrm>
            <a:off x="4943560" y="4859822"/>
            <a:ext cx="2350853" cy="32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0" name="Rectangle 19"/>
          <p:cNvSpPr/>
          <p:nvPr/>
        </p:nvSpPr>
        <p:spPr>
          <a:xfrm>
            <a:off x="4943560" y="5855677"/>
            <a:ext cx="2857220"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2" name="Right Arrow 21"/>
          <p:cNvSpPr/>
          <p:nvPr/>
        </p:nvSpPr>
        <p:spPr>
          <a:xfrm>
            <a:off x="4980603" y="498037"/>
            <a:ext cx="2685999" cy="662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4" name="Block Arc 23"/>
          <p:cNvSpPr/>
          <p:nvPr/>
        </p:nvSpPr>
        <p:spPr>
          <a:xfrm rot="16200000">
            <a:off x="4286007" y="4714614"/>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7" name="Block Arc 26"/>
          <p:cNvSpPr/>
          <p:nvPr/>
        </p:nvSpPr>
        <p:spPr>
          <a:xfrm rot="5400000" flipH="1">
            <a:off x="6572253" y="3712562"/>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8" name="Block Arc 27"/>
          <p:cNvSpPr/>
          <p:nvPr/>
        </p:nvSpPr>
        <p:spPr>
          <a:xfrm rot="16200000">
            <a:off x="4286008" y="2712757"/>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29" name="Rectangle 28"/>
          <p:cNvSpPr/>
          <p:nvPr/>
        </p:nvSpPr>
        <p:spPr>
          <a:xfrm>
            <a:off x="4943560" y="2857410"/>
            <a:ext cx="2334192" cy="3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30" name="Block Arc 29"/>
          <p:cNvSpPr/>
          <p:nvPr/>
        </p:nvSpPr>
        <p:spPr>
          <a:xfrm rot="5400000" flipH="1">
            <a:off x="6608528" y="1711275"/>
            <a:ext cx="1331764" cy="162218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sp>
        <p:nvSpPr>
          <p:cNvPr id="31" name="Block Arc 30"/>
          <p:cNvSpPr/>
          <p:nvPr/>
        </p:nvSpPr>
        <p:spPr>
          <a:xfrm rot="16200000">
            <a:off x="4259630" y="617534"/>
            <a:ext cx="1521456" cy="1622180"/>
          </a:xfrm>
          <a:prstGeom prst="blockArc">
            <a:avLst>
              <a:gd name="adj1" fmla="val 10800000"/>
              <a:gd name="adj2" fmla="val 46907"/>
              <a:gd name="adj3" fmla="val 214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solidFill>
                <a:schemeClr val="tx1"/>
              </a:solidFill>
            </a:endParaRPr>
          </a:p>
        </p:txBody>
      </p:sp>
      <p:grpSp>
        <p:nvGrpSpPr>
          <p:cNvPr id="3" name="Group 2"/>
          <p:cNvGrpSpPr/>
          <p:nvPr/>
        </p:nvGrpSpPr>
        <p:grpSpPr>
          <a:xfrm>
            <a:off x="7346138" y="5652152"/>
            <a:ext cx="747692" cy="747692"/>
            <a:chOff x="5234754" y="8164219"/>
            <a:chExt cx="1080000" cy="1080000"/>
          </a:xfrm>
          <a:solidFill>
            <a:srgbClr val="00B050"/>
          </a:solidFill>
        </p:grpSpPr>
        <p:grpSp>
          <p:nvGrpSpPr>
            <p:cNvPr id="35" name="Group 34"/>
            <p:cNvGrpSpPr/>
            <p:nvPr/>
          </p:nvGrpSpPr>
          <p:grpSpPr>
            <a:xfrm>
              <a:off x="5234754" y="8164219"/>
              <a:ext cx="1080000" cy="1080000"/>
              <a:chOff x="8381105" y="5471952"/>
              <a:chExt cx="1080000" cy="1080000"/>
            </a:xfrm>
            <a:grpFill/>
          </p:grpSpPr>
          <p:sp>
            <p:nvSpPr>
              <p:cNvPr id="33" name="Oval 32"/>
              <p:cNvSpPr/>
              <p:nvPr/>
            </p:nvSpPr>
            <p:spPr>
              <a:xfrm>
                <a:off x="8381105" y="5471952"/>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4" name="Oval 33"/>
              <p:cNvSpPr/>
              <p:nvPr/>
            </p:nvSpPr>
            <p:spPr>
              <a:xfrm>
                <a:off x="8471105" y="555893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sp>
          <p:nvSpPr>
            <p:cNvPr id="2" name="TextBox 1"/>
            <p:cNvSpPr txBox="1"/>
            <p:nvPr/>
          </p:nvSpPr>
          <p:spPr>
            <a:xfrm>
              <a:off x="5396265" y="8481278"/>
              <a:ext cx="900000" cy="410298"/>
            </a:xfrm>
            <a:prstGeom prst="rect">
              <a:avLst/>
            </a:prstGeom>
            <a:noFill/>
            <a:ln>
              <a:noFill/>
            </a:ln>
          </p:spPr>
          <p:txBody>
            <a:bodyPr wrap="square" rtlCol="0">
              <a:spAutoFit/>
            </a:bodyPr>
            <a:lstStyle/>
            <a:p>
              <a:r>
                <a:rPr lang="en-GB" sz="1246" b="1" dirty="0"/>
                <a:t>Start </a:t>
              </a:r>
            </a:p>
          </p:txBody>
        </p:sp>
      </p:grpSp>
      <p:cxnSp>
        <p:nvCxnSpPr>
          <p:cNvPr id="80" name="Straight Connector 79">
            <a:extLst>
              <a:ext uri="{FF2B5EF4-FFF2-40B4-BE49-F238E27FC236}">
                <a16:creationId xmlns:a16="http://schemas.microsoft.com/office/drawing/2014/main" id="{3D617B7E-D657-4E1C-95BE-B72E09A09CE7}"/>
              </a:ext>
            </a:extLst>
          </p:cNvPr>
          <p:cNvCxnSpPr>
            <a:cxnSpLocks/>
          </p:cNvCxnSpPr>
          <p:nvPr/>
        </p:nvCxnSpPr>
        <p:spPr>
          <a:xfrm flipV="1">
            <a:off x="4714961" y="6114348"/>
            <a:ext cx="10545" cy="169955"/>
          </a:xfrm>
          <a:prstGeom prst="line">
            <a:avLst/>
          </a:prstGeom>
          <a:ln w="41275">
            <a:no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8A96AD2-C9C7-4FE7-A87E-0CA81BBDA596}"/>
              </a:ext>
            </a:extLst>
          </p:cNvPr>
          <p:cNvSpPr/>
          <p:nvPr/>
        </p:nvSpPr>
        <p:spPr>
          <a:xfrm>
            <a:off x="7675809" y="483616"/>
            <a:ext cx="639640" cy="6396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cxnSp>
        <p:nvCxnSpPr>
          <p:cNvPr id="89" name="Straight Connector 88">
            <a:extLst>
              <a:ext uri="{FF2B5EF4-FFF2-40B4-BE49-F238E27FC236}">
                <a16:creationId xmlns:a16="http://schemas.microsoft.com/office/drawing/2014/main" id="{C3ABFF68-93EA-4EFC-93AB-5F5280BBE143}"/>
              </a:ext>
            </a:extLst>
          </p:cNvPr>
          <p:cNvCxnSpPr>
            <a:cxnSpLocks/>
          </p:cNvCxnSpPr>
          <p:nvPr/>
        </p:nvCxnSpPr>
        <p:spPr>
          <a:xfrm flipV="1">
            <a:off x="4951888" y="4740562"/>
            <a:ext cx="0" cy="205535"/>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07310CE-51D2-44F9-A8E2-C7AC5B84FF49}"/>
              </a:ext>
            </a:extLst>
          </p:cNvPr>
          <p:cNvCxnSpPr>
            <a:cxnSpLocks/>
          </p:cNvCxnSpPr>
          <p:nvPr/>
        </p:nvCxnSpPr>
        <p:spPr>
          <a:xfrm flipV="1">
            <a:off x="6114127" y="4705276"/>
            <a:ext cx="0" cy="217610"/>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D928D7-18CF-4B08-9519-9CDE383220AA}"/>
              </a:ext>
            </a:extLst>
          </p:cNvPr>
          <p:cNvCxnSpPr>
            <a:cxnSpLocks/>
          </p:cNvCxnSpPr>
          <p:nvPr/>
        </p:nvCxnSpPr>
        <p:spPr>
          <a:xfrm flipV="1">
            <a:off x="6216468" y="5772126"/>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23A516-9A4A-4AA2-ADA4-69E99AA4E431}"/>
              </a:ext>
            </a:extLst>
          </p:cNvPr>
          <p:cNvCxnSpPr>
            <a:cxnSpLocks/>
          </p:cNvCxnSpPr>
          <p:nvPr/>
        </p:nvCxnSpPr>
        <p:spPr>
          <a:xfrm flipV="1">
            <a:off x="7066213" y="4718180"/>
            <a:ext cx="10910" cy="175794"/>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1C45217-86AB-448B-951B-44A30C525F67}"/>
              </a:ext>
            </a:extLst>
          </p:cNvPr>
          <p:cNvCxnSpPr>
            <a:cxnSpLocks/>
          </p:cNvCxnSpPr>
          <p:nvPr/>
        </p:nvCxnSpPr>
        <p:spPr>
          <a:xfrm flipV="1">
            <a:off x="7607109" y="3857770"/>
            <a:ext cx="130578" cy="131077"/>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7452B73-F994-47C0-A226-44D2DA75EF11}"/>
              </a:ext>
            </a:extLst>
          </p:cNvPr>
          <p:cNvCxnSpPr>
            <a:cxnSpLocks/>
          </p:cNvCxnSpPr>
          <p:nvPr/>
        </p:nvCxnSpPr>
        <p:spPr>
          <a:xfrm flipV="1">
            <a:off x="6286750" y="3733198"/>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436BC5D-FB8C-4CF8-A4CF-5FDB26F1B254}"/>
              </a:ext>
            </a:extLst>
          </p:cNvPr>
          <p:cNvCxnSpPr>
            <a:cxnSpLocks/>
          </p:cNvCxnSpPr>
          <p:nvPr/>
        </p:nvCxnSpPr>
        <p:spPr>
          <a:xfrm flipH="1" flipV="1">
            <a:off x="4525839" y="2857965"/>
            <a:ext cx="76395" cy="13234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2D165FF-A68E-4BAE-A7CC-85C4E3A9508C}"/>
              </a:ext>
            </a:extLst>
          </p:cNvPr>
          <p:cNvCxnSpPr>
            <a:cxnSpLocks/>
          </p:cNvCxnSpPr>
          <p:nvPr/>
        </p:nvCxnSpPr>
        <p:spPr>
          <a:xfrm flipV="1">
            <a:off x="6400664" y="2735441"/>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8948829-3C43-4E50-9973-2200D54DF3CD}"/>
              </a:ext>
            </a:extLst>
          </p:cNvPr>
          <p:cNvCxnSpPr>
            <a:cxnSpLocks/>
          </p:cNvCxnSpPr>
          <p:nvPr/>
        </p:nvCxnSpPr>
        <p:spPr>
          <a:xfrm flipV="1">
            <a:off x="5489365" y="2754770"/>
            <a:ext cx="0" cy="169368"/>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138B731-EDFC-418E-B7FB-BA1C8625FB1D}"/>
              </a:ext>
            </a:extLst>
          </p:cNvPr>
          <p:cNvCxnSpPr>
            <a:cxnSpLocks/>
          </p:cNvCxnSpPr>
          <p:nvPr/>
        </p:nvCxnSpPr>
        <p:spPr>
          <a:xfrm flipV="1">
            <a:off x="7571186" y="1761590"/>
            <a:ext cx="25316" cy="179357"/>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C50FD2A-C53B-4055-BB6B-FE9860B62023}"/>
              </a:ext>
            </a:extLst>
          </p:cNvPr>
          <p:cNvCxnSpPr>
            <a:cxnSpLocks/>
          </p:cNvCxnSpPr>
          <p:nvPr/>
        </p:nvCxnSpPr>
        <p:spPr>
          <a:xfrm flipV="1">
            <a:off x="6046219" y="1753403"/>
            <a:ext cx="0" cy="150366"/>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70A37B9-AF42-4C69-880C-677B2E6159FE}"/>
              </a:ext>
            </a:extLst>
          </p:cNvPr>
          <p:cNvCxnSpPr>
            <a:cxnSpLocks/>
          </p:cNvCxnSpPr>
          <p:nvPr/>
        </p:nvCxnSpPr>
        <p:spPr>
          <a:xfrm flipV="1">
            <a:off x="6788236" y="2416956"/>
            <a:ext cx="159804" cy="110314"/>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D413901-5014-4A54-A59C-FB34F4AB143A}"/>
              </a:ext>
            </a:extLst>
          </p:cNvPr>
          <p:cNvCxnSpPr>
            <a:cxnSpLocks/>
          </p:cNvCxnSpPr>
          <p:nvPr/>
        </p:nvCxnSpPr>
        <p:spPr>
          <a:xfrm flipH="1" flipV="1">
            <a:off x="4772809" y="594732"/>
            <a:ext cx="42459" cy="116819"/>
          </a:xfrm>
          <a:prstGeom prst="line">
            <a:avLst/>
          </a:prstGeom>
          <a:ln w="412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AAA4210-35BF-4C94-96C9-9B29DBF2C91A}"/>
              </a:ext>
            </a:extLst>
          </p:cNvPr>
          <p:cNvCxnSpPr>
            <a:cxnSpLocks/>
          </p:cNvCxnSpPr>
          <p:nvPr/>
        </p:nvCxnSpPr>
        <p:spPr>
          <a:xfrm flipH="1" flipV="1">
            <a:off x="4716342" y="1002683"/>
            <a:ext cx="255054" cy="118275"/>
          </a:xfrm>
          <a:prstGeom prst="line">
            <a:avLst/>
          </a:prstGeom>
          <a:ln w="41275">
            <a:no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16CD7CF3-8218-417A-9CF0-791BC9787D89}"/>
              </a:ext>
            </a:extLst>
          </p:cNvPr>
          <p:cNvSpPr txBox="1"/>
          <p:nvPr/>
        </p:nvSpPr>
        <p:spPr>
          <a:xfrm>
            <a:off x="223458" y="214120"/>
            <a:ext cx="2624504" cy="284052"/>
          </a:xfrm>
          <a:prstGeom prst="rect">
            <a:avLst/>
          </a:prstGeom>
          <a:noFill/>
          <a:ln>
            <a:noFill/>
          </a:ln>
        </p:spPr>
        <p:txBody>
          <a:bodyPr wrap="square" rtlCol="0">
            <a:spAutoFit/>
          </a:bodyPr>
          <a:lstStyle/>
          <a:p>
            <a:pPr algn="ctr"/>
            <a:r>
              <a:rPr lang="en-GB" sz="1246" b="1" i="1" u="sng" dirty="0">
                <a:solidFill>
                  <a:schemeClr val="accent2">
                    <a:lumMod val="75000"/>
                  </a:schemeClr>
                </a:solidFill>
              </a:rPr>
              <a:t>Year 8 Computing </a:t>
            </a:r>
            <a:r>
              <a:rPr lang="en-GB" sz="1246" b="1" u="sng" dirty="0">
                <a:solidFill>
                  <a:schemeClr val="accent2">
                    <a:lumMod val="75000"/>
                  </a:schemeClr>
                </a:solidFill>
              </a:rPr>
              <a:t>Learning Journey</a:t>
            </a:r>
          </a:p>
        </p:txBody>
      </p:sp>
      <p:cxnSp>
        <p:nvCxnSpPr>
          <p:cNvPr id="189" name="Straight Connector 188">
            <a:extLst>
              <a:ext uri="{FF2B5EF4-FFF2-40B4-BE49-F238E27FC236}">
                <a16:creationId xmlns:a16="http://schemas.microsoft.com/office/drawing/2014/main" id="{DAD1A967-7C6A-4897-B8B9-3CBC8926ADB9}"/>
              </a:ext>
            </a:extLst>
          </p:cNvPr>
          <p:cNvCxnSpPr>
            <a:cxnSpLocks/>
          </p:cNvCxnSpPr>
          <p:nvPr/>
        </p:nvCxnSpPr>
        <p:spPr>
          <a:xfrm flipH="1" flipV="1">
            <a:off x="6082080" y="563484"/>
            <a:ext cx="1242" cy="127295"/>
          </a:xfrm>
          <a:prstGeom prst="line">
            <a:avLst/>
          </a:prstGeom>
          <a:ln w="41275">
            <a:no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31FD7130-41CC-4DF5-9580-F9C9F2327DB6}"/>
              </a:ext>
            </a:extLst>
          </p:cNvPr>
          <p:cNvGrpSpPr/>
          <p:nvPr/>
        </p:nvGrpSpPr>
        <p:grpSpPr>
          <a:xfrm>
            <a:off x="7675809" y="455291"/>
            <a:ext cx="747692" cy="747692"/>
            <a:chOff x="5234754" y="8164219"/>
            <a:chExt cx="1080000" cy="1080000"/>
          </a:xfrm>
          <a:solidFill>
            <a:srgbClr val="00B050"/>
          </a:solidFill>
        </p:grpSpPr>
        <p:grpSp>
          <p:nvGrpSpPr>
            <p:cNvPr id="77" name="Group 76">
              <a:extLst>
                <a:ext uri="{FF2B5EF4-FFF2-40B4-BE49-F238E27FC236}">
                  <a16:creationId xmlns:a16="http://schemas.microsoft.com/office/drawing/2014/main" id="{CF5D30B8-1C42-4085-8EB6-AF088E0CBCA1}"/>
                </a:ext>
              </a:extLst>
            </p:cNvPr>
            <p:cNvGrpSpPr/>
            <p:nvPr/>
          </p:nvGrpSpPr>
          <p:grpSpPr>
            <a:xfrm>
              <a:off x="5234754" y="8164219"/>
              <a:ext cx="1080000" cy="1080000"/>
              <a:chOff x="8381105" y="5471952"/>
              <a:chExt cx="1080000" cy="1080000"/>
            </a:xfrm>
            <a:grpFill/>
          </p:grpSpPr>
          <p:sp>
            <p:nvSpPr>
              <p:cNvPr id="79" name="Oval 78">
                <a:extLst>
                  <a:ext uri="{FF2B5EF4-FFF2-40B4-BE49-F238E27FC236}">
                    <a16:creationId xmlns:a16="http://schemas.microsoft.com/office/drawing/2014/main" id="{02E7AD6F-FBD6-4428-ACD5-7563ECD80E28}"/>
                  </a:ext>
                </a:extLst>
              </p:cNvPr>
              <p:cNvSpPr/>
              <p:nvPr/>
            </p:nvSpPr>
            <p:spPr>
              <a:xfrm>
                <a:off x="8381105" y="5471952"/>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81" name="Oval 80">
                <a:extLst>
                  <a:ext uri="{FF2B5EF4-FFF2-40B4-BE49-F238E27FC236}">
                    <a16:creationId xmlns:a16="http://schemas.microsoft.com/office/drawing/2014/main" id="{45BF6018-8F49-4D71-924B-7E3CA88E8918}"/>
                  </a:ext>
                </a:extLst>
              </p:cNvPr>
              <p:cNvSpPr/>
              <p:nvPr/>
            </p:nvSpPr>
            <p:spPr>
              <a:xfrm>
                <a:off x="8471105" y="555893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sp>
          <p:nvSpPr>
            <p:cNvPr id="78" name="TextBox 77">
              <a:extLst>
                <a:ext uri="{FF2B5EF4-FFF2-40B4-BE49-F238E27FC236}">
                  <a16:creationId xmlns:a16="http://schemas.microsoft.com/office/drawing/2014/main" id="{75ACB7CB-3A03-4ACE-B7E6-4618C9CD0BA4}"/>
                </a:ext>
              </a:extLst>
            </p:cNvPr>
            <p:cNvSpPr txBox="1"/>
            <p:nvPr/>
          </p:nvSpPr>
          <p:spPr>
            <a:xfrm>
              <a:off x="5350325" y="8538701"/>
              <a:ext cx="900000" cy="410298"/>
            </a:xfrm>
            <a:prstGeom prst="rect">
              <a:avLst/>
            </a:prstGeom>
            <a:noFill/>
            <a:ln>
              <a:noFill/>
            </a:ln>
          </p:spPr>
          <p:txBody>
            <a:bodyPr wrap="square" rtlCol="0">
              <a:spAutoFit/>
            </a:bodyPr>
            <a:lstStyle/>
            <a:p>
              <a:r>
                <a:rPr lang="en-GB" sz="1246" b="1" dirty="0"/>
                <a:t>Year 9 </a:t>
              </a:r>
            </a:p>
          </p:txBody>
        </p:sp>
      </p:grpSp>
      <p:sp>
        <p:nvSpPr>
          <p:cNvPr id="4" name="Rectangle: Rounded Corners 3">
            <a:extLst>
              <a:ext uri="{FF2B5EF4-FFF2-40B4-BE49-F238E27FC236}">
                <a16:creationId xmlns:a16="http://schemas.microsoft.com/office/drawing/2014/main" id="{F5CF98EC-1076-41E5-9ECD-8A564B496D21}"/>
              </a:ext>
            </a:extLst>
          </p:cNvPr>
          <p:cNvSpPr/>
          <p:nvPr/>
        </p:nvSpPr>
        <p:spPr>
          <a:xfrm>
            <a:off x="5147635" y="4851545"/>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Web Design  </a:t>
            </a:r>
          </a:p>
        </p:txBody>
      </p:sp>
      <p:pic>
        <p:nvPicPr>
          <p:cNvPr id="1026" name="Picture 2" descr="Cordless mouse vector drawing | Free SVG">
            <a:extLst>
              <a:ext uri="{FF2B5EF4-FFF2-40B4-BE49-F238E27FC236}">
                <a16:creationId xmlns:a16="http://schemas.microsoft.com/office/drawing/2014/main" id="{46EC0C92-BD81-4257-BF28-6019AD86C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327" y="5367502"/>
            <a:ext cx="336462" cy="336462"/>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Rounded Corners 81">
            <a:extLst>
              <a:ext uri="{FF2B5EF4-FFF2-40B4-BE49-F238E27FC236}">
                <a16:creationId xmlns:a16="http://schemas.microsoft.com/office/drawing/2014/main" id="{49FB758A-F235-4878-8A7F-E102DC082798}"/>
              </a:ext>
            </a:extLst>
          </p:cNvPr>
          <p:cNvSpPr/>
          <p:nvPr/>
        </p:nvSpPr>
        <p:spPr>
          <a:xfrm>
            <a:off x="5192202" y="5855677"/>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Hardware and software </a:t>
            </a:r>
          </a:p>
        </p:txBody>
      </p:sp>
      <p:sp>
        <p:nvSpPr>
          <p:cNvPr id="6" name="TextBox 5">
            <a:extLst>
              <a:ext uri="{FF2B5EF4-FFF2-40B4-BE49-F238E27FC236}">
                <a16:creationId xmlns:a16="http://schemas.microsoft.com/office/drawing/2014/main" id="{A0D8516B-4A14-4F6D-9EAD-9E44A9CA32E9}"/>
              </a:ext>
            </a:extLst>
          </p:cNvPr>
          <p:cNvSpPr txBox="1"/>
          <p:nvPr/>
        </p:nvSpPr>
        <p:spPr>
          <a:xfrm>
            <a:off x="2266224" y="5225621"/>
            <a:ext cx="1796309" cy="938719"/>
          </a:xfrm>
          <a:prstGeom prst="rect">
            <a:avLst/>
          </a:prstGeom>
          <a:noFill/>
        </p:spPr>
        <p:txBody>
          <a:bodyPr wrap="square" rtlCol="0">
            <a:spAutoFit/>
          </a:bodyPr>
          <a:lstStyle/>
          <a:p>
            <a:r>
              <a:rPr lang="en-GB" sz="1100" dirty="0"/>
              <a:t>Hardware inside a computer </a:t>
            </a:r>
          </a:p>
          <a:p>
            <a:r>
              <a:rPr lang="en-GB" sz="1100" dirty="0"/>
              <a:t>History of the computer</a:t>
            </a:r>
          </a:p>
          <a:p>
            <a:r>
              <a:rPr lang="en-GB" sz="1100" dirty="0"/>
              <a:t>Software </a:t>
            </a:r>
          </a:p>
          <a:p>
            <a:r>
              <a:rPr lang="en-GB" sz="1100" dirty="0"/>
              <a:t>Peripherals </a:t>
            </a:r>
          </a:p>
          <a:p>
            <a:r>
              <a:rPr lang="en-GB" sz="1100" dirty="0"/>
              <a:t>Threats </a:t>
            </a:r>
          </a:p>
        </p:txBody>
      </p:sp>
      <p:sp>
        <p:nvSpPr>
          <p:cNvPr id="85" name="TextBox 84">
            <a:extLst>
              <a:ext uri="{FF2B5EF4-FFF2-40B4-BE49-F238E27FC236}">
                <a16:creationId xmlns:a16="http://schemas.microsoft.com/office/drawing/2014/main" id="{2D0F7C82-F400-4F9B-9C3A-5E22923AC0A3}"/>
              </a:ext>
            </a:extLst>
          </p:cNvPr>
          <p:cNvSpPr txBox="1"/>
          <p:nvPr/>
        </p:nvSpPr>
        <p:spPr>
          <a:xfrm>
            <a:off x="2274510" y="3120661"/>
            <a:ext cx="2771655" cy="1107996"/>
          </a:xfrm>
          <a:prstGeom prst="rect">
            <a:avLst/>
          </a:prstGeom>
          <a:noFill/>
        </p:spPr>
        <p:txBody>
          <a:bodyPr wrap="square" rtlCol="0">
            <a:spAutoFit/>
          </a:bodyPr>
          <a:lstStyle/>
          <a:p>
            <a:r>
              <a:rPr lang="en-GB" sz="1100" dirty="0"/>
              <a:t>Recap the basics</a:t>
            </a:r>
          </a:p>
          <a:p>
            <a:r>
              <a:rPr lang="en-GB" sz="1100" dirty="0"/>
              <a:t>Selection</a:t>
            </a:r>
          </a:p>
          <a:p>
            <a:r>
              <a:rPr lang="en-GB" sz="1100" dirty="0"/>
              <a:t>random numbers </a:t>
            </a:r>
            <a:endParaRPr lang="en-GB" sz="1100" dirty="0">
              <a:highlight>
                <a:srgbClr val="FFFF00"/>
              </a:highlight>
            </a:endParaRPr>
          </a:p>
          <a:p>
            <a:r>
              <a:rPr lang="en-GB" sz="1100" dirty="0"/>
              <a:t>String Manipulation</a:t>
            </a:r>
          </a:p>
          <a:p>
            <a:r>
              <a:rPr lang="en-GB" sz="1100" dirty="0"/>
              <a:t>Data types</a:t>
            </a:r>
          </a:p>
          <a:p>
            <a:r>
              <a:rPr lang="en-GB" sz="1100" dirty="0"/>
              <a:t>Boolean Operators  </a:t>
            </a:r>
          </a:p>
        </p:txBody>
      </p:sp>
      <p:sp>
        <p:nvSpPr>
          <p:cNvPr id="87" name="Rectangle: Rounded Corners 86">
            <a:extLst>
              <a:ext uri="{FF2B5EF4-FFF2-40B4-BE49-F238E27FC236}">
                <a16:creationId xmlns:a16="http://schemas.microsoft.com/office/drawing/2014/main" id="{9F3F253A-E11F-47C0-A19F-209E798B56B9}"/>
              </a:ext>
            </a:extLst>
          </p:cNvPr>
          <p:cNvSpPr/>
          <p:nvPr/>
        </p:nvSpPr>
        <p:spPr>
          <a:xfrm>
            <a:off x="5141122" y="3857809"/>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Further Python </a:t>
            </a:r>
          </a:p>
        </p:txBody>
      </p:sp>
      <p:sp>
        <p:nvSpPr>
          <p:cNvPr id="88" name="Rectangle: Rounded Corners 87">
            <a:extLst>
              <a:ext uri="{FF2B5EF4-FFF2-40B4-BE49-F238E27FC236}">
                <a16:creationId xmlns:a16="http://schemas.microsoft.com/office/drawing/2014/main" id="{DF4EDD59-1B38-4C9A-BB67-B749319C7521}"/>
              </a:ext>
            </a:extLst>
          </p:cNvPr>
          <p:cNvSpPr/>
          <p:nvPr/>
        </p:nvSpPr>
        <p:spPr>
          <a:xfrm>
            <a:off x="5061171" y="2858174"/>
            <a:ext cx="1985500" cy="3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Vector Graphics </a:t>
            </a:r>
          </a:p>
        </p:txBody>
      </p:sp>
      <p:sp>
        <p:nvSpPr>
          <p:cNvPr id="93" name="TextBox 92">
            <a:extLst>
              <a:ext uri="{FF2B5EF4-FFF2-40B4-BE49-F238E27FC236}">
                <a16:creationId xmlns:a16="http://schemas.microsoft.com/office/drawing/2014/main" id="{7638CEE1-1D13-44F5-8962-8449BC269D8B}"/>
              </a:ext>
            </a:extLst>
          </p:cNvPr>
          <p:cNvSpPr txBox="1"/>
          <p:nvPr/>
        </p:nvSpPr>
        <p:spPr>
          <a:xfrm>
            <a:off x="8233278" y="4100382"/>
            <a:ext cx="2771655" cy="1107996"/>
          </a:xfrm>
          <a:prstGeom prst="rect">
            <a:avLst/>
          </a:prstGeom>
          <a:noFill/>
        </p:spPr>
        <p:txBody>
          <a:bodyPr wrap="square" rtlCol="0">
            <a:spAutoFit/>
          </a:bodyPr>
          <a:lstStyle/>
          <a:p>
            <a:r>
              <a:rPr lang="en-GB" sz="1100" dirty="0"/>
              <a:t>What is a web site?</a:t>
            </a:r>
          </a:p>
          <a:p>
            <a:r>
              <a:rPr lang="en-GB" sz="1100" dirty="0"/>
              <a:t>Planning a website</a:t>
            </a:r>
          </a:p>
          <a:p>
            <a:r>
              <a:rPr lang="en-GB" sz="1100" dirty="0"/>
              <a:t>HTML</a:t>
            </a:r>
          </a:p>
          <a:p>
            <a:r>
              <a:rPr lang="en-GB" sz="1100" dirty="0"/>
              <a:t>CSS</a:t>
            </a:r>
          </a:p>
          <a:p>
            <a:r>
              <a:rPr lang="en-GB" sz="1100" dirty="0"/>
              <a:t>JavaScript </a:t>
            </a:r>
          </a:p>
          <a:p>
            <a:endParaRPr lang="en-GB" sz="1100" dirty="0"/>
          </a:p>
        </p:txBody>
      </p:sp>
      <p:pic>
        <p:nvPicPr>
          <p:cNvPr id="1044" name="Picture 20">
            <a:extLst>
              <a:ext uri="{FF2B5EF4-FFF2-40B4-BE49-F238E27FC236}">
                <a16:creationId xmlns:a16="http://schemas.microsoft.com/office/drawing/2014/main" id="{3C51B451-D49A-49CC-8171-C41BE5837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1075" y="4277081"/>
            <a:ext cx="660402" cy="458156"/>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EA293823-4BE1-435C-8862-453F5054E046}"/>
              </a:ext>
            </a:extLst>
          </p:cNvPr>
          <p:cNvSpPr txBox="1"/>
          <p:nvPr/>
        </p:nvSpPr>
        <p:spPr>
          <a:xfrm>
            <a:off x="8315449" y="2189352"/>
            <a:ext cx="2771655" cy="938719"/>
          </a:xfrm>
          <a:prstGeom prst="rect">
            <a:avLst/>
          </a:prstGeom>
          <a:noFill/>
        </p:spPr>
        <p:txBody>
          <a:bodyPr wrap="square" rtlCol="0">
            <a:spAutoFit/>
          </a:bodyPr>
          <a:lstStyle/>
          <a:p>
            <a:r>
              <a:rPr lang="en-GB" sz="1100" dirty="0"/>
              <a:t>Vector vs Bitmaps </a:t>
            </a:r>
          </a:p>
          <a:p>
            <a:r>
              <a:rPr lang="en-GB" sz="1100" dirty="0"/>
              <a:t>Shapes</a:t>
            </a:r>
          </a:p>
          <a:p>
            <a:r>
              <a:rPr lang="en-GB" sz="1100" dirty="0"/>
              <a:t>Paths</a:t>
            </a:r>
          </a:p>
          <a:p>
            <a:r>
              <a:rPr lang="en-GB" sz="1100" dirty="0"/>
              <a:t>Icons</a:t>
            </a:r>
          </a:p>
          <a:p>
            <a:endParaRPr lang="en-GB" sz="1100" dirty="0"/>
          </a:p>
        </p:txBody>
      </p:sp>
      <p:pic>
        <p:nvPicPr>
          <p:cNvPr id="1050" name="Picture 26">
            <a:extLst>
              <a:ext uri="{FF2B5EF4-FFF2-40B4-BE49-F238E27FC236}">
                <a16:creationId xmlns:a16="http://schemas.microsoft.com/office/drawing/2014/main" id="{97ED06C4-C595-4E69-BC92-ED1CD905F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365" y="3212997"/>
            <a:ext cx="1152661" cy="62153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48B00993-9612-4746-9A2E-3E52C4769D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237" y="3200094"/>
            <a:ext cx="447344" cy="5703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5838E30-A68B-435D-AFE5-36477526C096}"/>
              </a:ext>
            </a:extLst>
          </p:cNvPr>
          <p:cNvSpPr/>
          <p:nvPr/>
        </p:nvSpPr>
        <p:spPr>
          <a:xfrm>
            <a:off x="4951888" y="690779"/>
            <a:ext cx="2033503" cy="269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End of year 8 …..</a:t>
            </a:r>
          </a:p>
        </p:txBody>
      </p:sp>
      <p:pic>
        <p:nvPicPr>
          <p:cNvPr id="2052" name="Picture 4">
            <a:extLst>
              <a:ext uri="{FF2B5EF4-FFF2-40B4-BE49-F238E27FC236}">
                <a16:creationId xmlns:a16="http://schemas.microsoft.com/office/drawing/2014/main" id="{693777F8-C929-45C2-87A8-EFE7F149CA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9673" y="6395664"/>
            <a:ext cx="382656" cy="306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F317F5E-4385-4F11-921E-E3B79041EC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0603" y="5295464"/>
            <a:ext cx="1060642" cy="5303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46C0822-8079-4AF2-B3B3-BB8F0FA1B4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347" y="6190104"/>
            <a:ext cx="933023" cy="6221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ftware | A word cloud featuring &quot;Software&quot;. This is licens… | Flickr">
            <a:extLst>
              <a:ext uri="{FF2B5EF4-FFF2-40B4-BE49-F238E27FC236}">
                <a16:creationId xmlns:a16="http://schemas.microsoft.com/office/drawing/2014/main" id="{9790D9FF-B197-499D-BD69-11F686CE82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2886" y="6355238"/>
            <a:ext cx="769442" cy="3869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2CDBDC86-F9F6-47D4-BA8C-DC8A49C607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4038" y="4237504"/>
            <a:ext cx="667289" cy="52961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967365F5-108D-42E3-9E72-AED279972C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7707" y="4299896"/>
            <a:ext cx="309060" cy="43320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elp:Vector graphics tutorial - Wikimedia Commons">
            <a:extLst>
              <a:ext uri="{FF2B5EF4-FFF2-40B4-BE49-F238E27FC236}">
                <a16:creationId xmlns:a16="http://schemas.microsoft.com/office/drawing/2014/main" id="{A9A41662-4E00-49F3-ACAB-C104BAF024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4041" y="2147974"/>
            <a:ext cx="1094590" cy="69726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encil Sharpener Vector Graphic image - Free stock photo - Public Domain  photo - CC0 Images">
            <a:extLst>
              <a:ext uri="{FF2B5EF4-FFF2-40B4-BE49-F238E27FC236}">
                <a16:creationId xmlns:a16="http://schemas.microsoft.com/office/drawing/2014/main" id="{D77BD2D6-C3DC-4949-A556-CFEB7F8463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0900" y="2251980"/>
            <a:ext cx="700020" cy="622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65079F8-0F85-724F-19CD-A4902E6FC7D0}"/>
              </a:ext>
            </a:extLst>
          </p:cNvPr>
          <p:cNvSpPr/>
          <p:nvPr/>
        </p:nvSpPr>
        <p:spPr>
          <a:xfrm>
            <a:off x="5765932" y="1668067"/>
            <a:ext cx="815152" cy="458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End of year project </a:t>
            </a:r>
          </a:p>
        </p:txBody>
      </p:sp>
    </p:spTree>
    <p:extLst>
      <p:ext uri="{BB962C8B-B14F-4D97-AF65-F5344CB8AC3E}">
        <p14:creationId xmlns:p14="http://schemas.microsoft.com/office/powerpoint/2010/main" val="40937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9A3CC-ED88-455F-A5F5-7BC56D2D5584}"/>
              </a:ext>
            </a:extLst>
          </p:cNvPr>
          <p:cNvSpPr/>
          <p:nvPr/>
        </p:nvSpPr>
        <p:spPr>
          <a:xfrm>
            <a:off x="637564" y="252041"/>
            <a:ext cx="11090244" cy="131823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The Big Picture- Intent:</a:t>
            </a:r>
          </a:p>
          <a:p>
            <a:r>
              <a:rPr lang="en-GB" sz="1100" dirty="0">
                <a:solidFill>
                  <a:schemeClr val="tx1"/>
                </a:solidFill>
              </a:rPr>
              <a:t>Year 9 aims to solidify knowledge gained in years 7 and 8. Now students have an understanding of how computers work and how they are physically connected, we explore the threats associated with networked computers. Students will then deeper their understanding of computational thinking and problem solving by completing a third programming unit in Python. This will build upon the foundation knowledge covered in previous years and embed more advanced techniques and good programming practice. Students will then undertake a spreadsheets unit of work. This cohort were unable to complete this important topic in previous years, however the application of skills in the real world is of high importance. Year 9 will conclude with e-safety, contextualised to the issues prevalent in the local area/school/age group. The aim is that students will be aware of dangers surrounding computer use with cross curricular links with ID/PSHCE. </a:t>
            </a:r>
          </a:p>
          <a:p>
            <a:endParaRPr lang="en-GB" sz="1100" b="1" i="1" dirty="0">
              <a:solidFill>
                <a:schemeClr val="tx1"/>
              </a:solidFill>
            </a:endParaRPr>
          </a:p>
          <a:p>
            <a:r>
              <a:rPr lang="en-GB" sz="1100" b="0" i="0" u="none" strike="noStrike" dirty="0">
                <a:solidFill>
                  <a:srgbClr val="000000"/>
                </a:solidFill>
                <a:effectLst/>
                <a:latin typeface="Calibri" panose="020F0502020204030204" pitchFamily="34" charset="0"/>
              </a:rPr>
              <a:t>All students will be able to access the main content of all lessons and all students will be taught to the top with scaffolding, adaptive teaching and stretch and challenge  provided where necessary.</a:t>
            </a:r>
            <a:endParaRPr lang="en-GB" sz="1100" dirty="0">
              <a:solidFill>
                <a:schemeClr val="tx1"/>
              </a:solidFill>
            </a:endParaRPr>
          </a:p>
          <a:p>
            <a:r>
              <a:rPr lang="en-GB" sz="1100" b="1" i="1" dirty="0">
                <a:solidFill>
                  <a:schemeClr val="tx1"/>
                </a:solidFill>
              </a:rPr>
              <a:t> </a:t>
            </a:r>
          </a:p>
        </p:txBody>
      </p:sp>
      <p:sp>
        <p:nvSpPr>
          <p:cNvPr id="9" name="TextBox 8">
            <a:extLst>
              <a:ext uri="{FF2B5EF4-FFF2-40B4-BE49-F238E27FC236}">
                <a16:creationId xmlns:a16="http://schemas.microsoft.com/office/drawing/2014/main" id="{DCFB0D11-9963-45EB-ABD5-21D1A6D4D933}"/>
              </a:ext>
            </a:extLst>
          </p:cNvPr>
          <p:cNvSpPr txBox="1"/>
          <p:nvPr/>
        </p:nvSpPr>
        <p:spPr>
          <a:xfrm>
            <a:off x="8059065" y="1635853"/>
            <a:ext cx="1484851" cy="3477875"/>
          </a:xfrm>
          <a:prstGeom prst="rect">
            <a:avLst/>
          </a:prstGeom>
          <a:noFill/>
          <a:ln>
            <a:solidFill>
              <a:schemeClr val="accent6">
                <a:lumMod val="75000"/>
              </a:schemeClr>
            </a:solidFill>
          </a:ln>
        </p:spPr>
        <p:txBody>
          <a:bodyPr wrap="square" rtlCol="0">
            <a:spAutoFit/>
          </a:bodyPr>
          <a:lstStyle/>
          <a:p>
            <a:r>
              <a:rPr lang="en-GB" sz="1100" b="1" dirty="0"/>
              <a:t>Key Summative Assessments:</a:t>
            </a:r>
          </a:p>
          <a:p>
            <a:endParaRPr lang="en-GB" sz="1100" b="1" dirty="0"/>
          </a:p>
          <a:p>
            <a:endParaRPr lang="en-GB" sz="1100" b="1" dirty="0"/>
          </a:p>
          <a:p>
            <a:endParaRPr lang="en-GB" sz="1100" b="1" dirty="0"/>
          </a:p>
          <a:p>
            <a:endParaRPr lang="en-GB" sz="1100" b="1" dirty="0"/>
          </a:p>
          <a:p>
            <a:r>
              <a:rPr lang="en-GB" sz="1100" dirty="0"/>
              <a:t>End of unit assessments after each unit</a:t>
            </a:r>
          </a:p>
          <a:p>
            <a:endParaRPr lang="en-GB" sz="1100" b="1" dirty="0"/>
          </a:p>
          <a:p>
            <a:endParaRPr lang="en-GB" sz="1100" b="1" dirty="0"/>
          </a:p>
          <a:p>
            <a:pPr algn="l" rtl="0" fontAlgn="base"/>
            <a:r>
              <a:rPr lang="en-GB" sz="1100" b="0" i="0" u="none" strike="noStrike" dirty="0">
                <a:solidFill>
                  <a:srgbClr val="000000"/>
                </a:solidFill>
                <a:effectLst/>
                <a:latin typeface="Calibri" panose="020F0502020204030204" pitchFamily="34" charset="0"/>
              </a:rPr>
              <a:t>Retrieval homework. </a:t>
            </a:r>
            <a:r>
              <a:rPr lang="en-GB" sz="1100" b="0" i="0" dirty="0">
                <a:solidFill>
                  <a:srgbClr val="000000"/>
                </a:solidFill>
                <a:effectLst/>
                <a:latin typeface="Calibri" panose="020F0502020204030204" pitchFamily="34" charset="0"/>
              </a:rPr>
              <a:t>​</a:t>
            </a:r>
            <a:endParaRPr lang="en-GB" sz="1100" b="0" i="0" dirty="0">
              <a:solidFill>
                <a:srgbClr val="000000"/>
              </a:solidFill>
              <a:effectLst/>
              <a:latin typeface="Segoe UI" panose="020B0502040204020203" pitchFamily="34" charset="0"/>
            </a:endParaRPr>
          </a:p>
          <a:p>
            <a:pPr algn="l" rtl="0" fontAlgn="base"/>
            <a:r>
              <a:rPr lang="en-GB" sz="1100" b="0" i="0" dirty="0">
                <a:solidFill>
                  <a:srgbClr val="000000"/>
                </a:solidFill>
                <a:effectLst/>
                <a:latin typeface="Calibri" panose="020F0502020204030204" pitchFamily="34" charset="0"/>
              </a:rPr>
              <a:t>​</a:t>
            </a:r>
            <a:endParaRPr lang="en-GB" sz="1100" b="0" i="0" dirty="0">
              <a:solidFill>
                <a:srgbClr val="000000"/>
              </a:solidFill>
              <a:effectLst/>
              <a:latin typeface="Segoe UI" panose="020B0502040204020203" pitchFamily="34" charset="0"/>
            </a:endParaRPr>
          </a:p>
          <a:p>
            <a:pPr algn="l" rtl="0" fontAlgn="base"/>
            <a:r>
              <a:rPr lang="en-GB" sz="1100" b="0" i="0" u="none" strike="noStrike" dirty="0">
                <a:solidFill>
                  <a:srgbClr val="000000"/>
                </a:solidFill>
                <a:effectLst/>
                <a:latin typeface="Calibri" panose="020F0502020204030204" pitchFamily="34" charset="0"/>
              </a:rPr>
              <a:t>Live marking and low stakes quizzing </a:t>
            </a:r>
            <a:r>
              <a:rPr lang="en-GB" sz="1100" b="0" i="0" dirty="0">
                <a:solidFill>
                  <a:srgbClr val="000000"/>
                </a:solidFill>
                <a:effectLst/>
                <a:latin typeface="Calibri" panose="020F0502020204030204" pitchFamily="34" charset="0"/>
              </a:rPr>
              <a:t>​</a:t>
            </a:r>
          </a:p>
          <a:p>
            <a:pPr algn="l" rtl="0" fontAlgn="base"/>
            <a:endParaRPr lang="en-GB" sz="1100" dirty="0">
              <a:solidFill>
                <a:srgbClr val="000000"/>
              </a:solidFill>
              <a:latin typeface="Calibri" panose="020F0502020204030204" pitchFamily="34" charset="0"/>
            </a:endParaRPr>
          </a:p>
          <a:p>
            <a:pPr algn="l" rtl="0" fontAlgn="base"/>
            <a:r>
              <a:rPr lang="en-GB" sz="1100" dirty="0">
                <a:solidFill>
                  <a:srgbClr val="000000"/>
                </a:solidFill>
                <a:latin typeface="Calibri" panose="020F0502020204030204" pitchFamily="34" charset="0"/>
              </a:rPr>
              <a:t>End of year project </a:t>
            </a:r>
          </a:p>
          <a:p>
            <a:pPr algn="l" rtl="0" fontAlgn="base"/>
            <a:endParaRPr lang="en-GB" sz="1100" dirty="0"/>
          </a:p>
          <a:p>
            <a:endParaRPr lang="en-GB" sz="1100" dirty="0"/>
          </a:p>
          <a:p>
            <a:endParaRPr lang="en-GB" sz="1100" dirty="0"/>
          </a:p>
        </p:txBody>
      </p:sp>
      <p:sp>
        <p:nvSpPr>
          <p:cNvPr id="16" name="Rectangle 15">
            <a:extLst>
              <a:ext uri="{FF2B5EF4-FFF2-40B4-BE49-F238E27FC236}">
                <a16:creationId xmlns:a16="http://schemas.microsoft.com/office/drawing/2014/main" id="{8BB0673B-BC6C-4578-8A00-0A75965EA373}"/>
              </a:ext>
            </a:extLst>
          </p:cNvPr>
          <p:cNvSpPr/>
          <p:nvPr/>
        </p:nvSpPr>
        <p:spPr>
          <a:xfrm>
            <a:off x="637563" y="5543222"/>
            <a:ext cx="11090241" cy="9144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Impact: </a:t>
            </a:r>
            <a:r>
              <a:rPr lang="en-GB" sz="1100" dirty="0">
                <a:solidFill>
                  <a:schemeClr val="tx1"/>
                </a:solidFill>
              </a:rPr>
              <a:t>For many students, this will be the end of their computing studies. The impact of this KS3 curriculum is to prepare students to be digitally literate. This means </a:t>
            </a:r>
            <a:r>
              <a:rPr lang="en-GB" sz="1100" dirty="0" err="1">
                <a:solidFill>
                  <a:schemeClr val="tx1"/>
                </a:solidFill>
              </a:rPr>
              <a:t>Idsall</a:t>
            </a:r>
            <a:r>
              <a:rPr lang="en-GB" sz="1100" dirty="0">
                <a:solidFill>
                  <a:schemeClr val="tx1"/>
                </a:solidFill>
              </a:rPr>
              <a:t> students will know how to use common software packages, be able to think logically and apply this logic to real world scenarios, have an understanding of how and why the internet works and be able to use technology safely and respectfully. </a:t>
            </a:r>
            <a:endParaRPr lang="en-GB" sz="1100" i="1" dirty="0">
              <a:solidFill>
                <a:schemeClr val="tx1"/>
              </a:solidFill>
            </a:endParaRPr>
          </a:p>
        </p:txBody>
      </p:sp>
      <p:sp>
        <p:nvSpPr>
          <p:cNvPr id="17" name="TextBox 16">
            <a:extLst>
              <a:ext uri="{FF2B5EF4-FFF2-40B4-BE49-F238E27FC236}">
                <a16:creationId xmlns:a16="http://schemas.microsoft.com/office/drawing/2014/main" id="{DA45324B-D4B7-4C16-9F7F-7F19E938E0DB}"/>
              </a:ext>
            </a:extLst>
          </p:cNvPr>
          <p:cNvSpPr txBox="1"/>
          <p:nvPr/>
        </p:nvSpPr>
        <p:spPr>
          <a:xfrm rot="16200000">
            <a:off x="-2772822" y="3224028"/>
            <a:ext cx="6205582" cy="26161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algn="ctr"/>
            <a:r>
              <a:rPr lang="en-GB" sz="1100" b="1" dirty="0"/>
              <a:t>YEAR 9 CURRIULUM OVERVIEW – </a:t>
            </a:r>
            <a:r>
              <a:rPr lang="en-GB" sz="1100" b="1" i="1" dirty="0"/>
              <a:t>SUBJECT NAME</a:t>
            </a:r>
          </a:p>
        </p:txBody>
      </p:sp>
      <p:sp>
        <p:nvSpPr>
          <p:cNvPr id="18" name="TextBox 17">
            <a:extLst>
              <a:ext uri="{FF2B5EF4-FFF2-40B4-BE49-F238E27FC236}">
                <a16:creationId xmlns:a16="http://schemas.microsoft.com/office/drawing/2014/main" id="{8FFFFB0A-4BB4-4D82-8042-B4F7E39063CB}"/>
              </a:ext>
            </a:extLst>
          </p:cNvPr>
          <p:cNvSpPr txBox="1"/>
          <p:nvPr/>
        </p:nvSpPr>
        <p:spPr>
          <a:xfrm>
            <a:off x="10069588" y="1635853"/>
            <a:ext cx="1484851" cy="3477875"/>
          </a:xfrm>
          <a:prstGeom prst="rect">
            <a:avLst/>
          </a:prstGeom>
          <a:noFill/>
          <a:ln>
            <a:solidFill>
              <a:schemeClr val="accent6">
                <a:lumMod val="75000"/>
              </a:schemeClr>
            </a:solidFill>
          </a:ln>
        </p:spPr>
        <p:txBody>
          <a:bodyPr wrap="square" rtlCol="0">
            <a:spAutoFit/>
          </a:bodyPr>
          <a:lstStyle/>
          <a:p>
            <a:r>
              <a:rPr lang="en-GB" sz="1100" b="1" dirty="0"/>
              <a:t>Autumn Term:</a:t>
            </a:r>
          </a:p>
          <a:p>
            <a:r>
              <a:rPr lang="en-GB" sz="1100" dirty="0"/>
              <a:t>Cyber security </a:t>
            </a:r>
          </a:p>
          <a:p>
            <a:endParaRPr lang="en-GB" sz="1100" dirty="0"/>
          </a:p>
          <a:p>
            <a:r>
              <a:rPr lang="en-GB" sz="1100" dirty="0"/>
              <a:t>Advanced Python</a:t>
            </a:r>
          </a:p>
          <a:p>
            <a:endParaRPr lang="en-GB" sz="1100" b="1" dirty="0"/>
          </a:p>
          <a:p>
            <a:endParaRPr lang="en-GB" sz="1100" b="1" dirty="0"/>
          </a:p>
          <a:p>
            <a:r>
              <a:rPr lang="en-GB" sz="1100" b="1" dirty="0"/>
              <a:t>Spring term:</a:t>
            </a:r>
          </a:p>
          <a:p>
            <a:r>
              <a:rPr lang="en-GB" sz="1100" dirty="0"/>
              <a:t>Modelling data/data representations*</a:t>
            </a:r>
          </a:p>
          <a:p>
            <a:endParaRPr lang="en-GB" sz="1100" b="1" dirty="0"/>
          </a:p>
          <a:p>
            <a:endParaRPr lang="en-GB" sz="1100" b="1" dirty="0"/>
          </a:p>
          <a:p>
            <a:endParaRPr lang="en-GB" sz="1100" b="1" dirty="0"/>
          </a:p>
          <a:p>
            <a:r>
              <a:rPr lang="en-GB" sz="1100" b="1" dirty="0"/>
              <a:t>Summer Term:</a:t>
            </a:r>
          </a:p>
          <a:p>
            <a:endParaRPr lang="en-GB" sz="1100" b="1" dirty="0"/>
          </a:p>
          <a:p>
            <a:r>
              <a:rPr lang="en-GB" sz="1100" dirty="0"/>
              <a:t>E-safety</a:t>
            </a:r>
            <a:r>
              <a:rPr lang="en-GB" sz="1100" b="1" dirty="0"/>
              <a:t> </a:t>
            </a:r>
          </a:p>
          <a:p>
            <a:endParaRPr lang="en-GB" sz="1100" b="1" dirty="0"/>
          </a:p>
          <a:p>
            <a:endParaRPr lang="en-GB" sz="1100" b="1" dirty="0"/>
          </a:p>
          <a:p>
            <a:r>
              <a:rPr lang="en-GB" sz="1100" dirty="0"/>
              <a:t>End of year project </a:t>
            </a:r>
          </a:p>
          <a:p>
            <a:endParaRPr lang="en-GB" sz="1100" dirty="0"/>
          </a:p>
          <a:p>
            <a:endParaRPr lang="en-GB" sz="1100" dirty="0"/>
          </a:p>
        </p:txBody>
      </p:sp>
      <p:sp>
        <p:nvSpPr>
          <p:cNvPr id="8" name="TextBox 7">
            <a:extLst>
              <a:ext uri="{FF2B5EF4-FFF2-40B4-BE49-F238E27FC236}">
                <a16:creationId xmlns:a16="http://schemas.microsoft.com/office/drawing/2014/main" id="{8C441CE1-9FF3-4E35-AE1B-3AC665D006E8}"/>
              </a:ext>
            </a:extLst>
          </p:cNvPr>
          <p:cNvSpPr txBox="1"/>
          <p:nvPr/>
        </p:nvSpPr>
        <p:spPr>
          <a:xfrm>
            <a:off x="637561" y="1715581"/>
            <a:ext cx="7317717" cy="3985706"/>
          </a:xfrm>
          <a:prstGeom prst="rect">
            <a:avLst/>
          </a:prstGeom>
          <a:noFill/>
          <a:ln>
            <a:solidFill>
              <a:schemeClr val="accent6"/>
            </a:solidFill>
          </a:ln>
        </p:spPr>
        <p:txBody>
          <a:bodyPr wrap="square" rtlCol="0">
            <a:spAutoFit/>
          </a:bodyPr>
          <a:lstStyle/>
          <a:p>
            <a:r>
              <a:rPr lang="en-GB" sz="1100" b="1" dirty="0">
                <a:solidFill>
                  <a:schemeClr val="tx1"/>
                </a:solidFill>
              </a:rPr>
              <a:t>Implementation</a:t>
            </a:r>
            <a:r>
              <a:rPr lang="en-GB" sz="1100" dirty="0">
                <a:solidFill>
                  <a:schemeClr val="tx1"/>
                </a:solidFill>
              </a:rPr>
              <a:t>: There are four units of study in year 9. Each lesson will begin with a retrieval practice activity in the form of Revise, Recap, Review. This will normally involve students answering 3 questions from last lesson, followed by 2 questions from previous study and one more challenging question. </a:t>
            </a:r>
            <a:r>
              <a:rPr lang="en-GB" sz="1100" dirty="0"/>
              <a:t>Each activity will involve students being posed questions interleaved over multiple units delivered throughout the year. Students are encouraged work independently through the provision of scaffolding where required. Computing lessons often involve the application or practical/technical skills. These will be modelled to students using the I do, we do, you do approach. Students will be assessed at the end of each unit. Following assessment, students will complete a follow up activity based upon the individual area of weakness identified. </a:t>
            </a:r>
          </a:p>
          <a:p>
            <a:endParaRPr lang="en-GB" sz="1100" dirty="0">
              <a:solidFill>
                <a:schemeClr val="tx1"/>
              </a:solidFill>
            </a:endParaRPr>
          </a:p>
          <a:p>
            <a:r>
              <a:rPr lang="en-GB" sz="1100" b="1" dirty="0">
                <a:solidFill>
                  <a:schemeClr val="tx1"/>
                </a:solidFill>
              </a:rPr>
              <a:t>Cyber security: </a:t>
            </a:r>
            <a:r>
              <a:rPr lang="en-GB" sz="1100" dirty="0">
                <a:solidFill>
                  <a:schemeClr val="tx1"/>
                </a:solidFill>
              </a:rPr>
              <a:t>students will use their knowledge of networks and hardware to understand why network security is such a significant issue in society. Students will explore threats, attacks and how to defend against them </a:t>
            </a:r>
          </a:p>
          <a:p>
            <a:r>
              <a:rPr lang="en-GB" sz="1100" b="1" dirty="0"/>
              <a:t>Advanced Python: </a:t>
            </a:r>
            <a:r>
              <a:rPr lang="en-GB" sz="1100" dirty="0"/>
              <a:t>Students will build upon their foundation knowledge of python and apply skills to ever more complex problems. Students will use sub-routines, lists, loops and create searching algorithms. </a:t>
            </a:r>
          </a:p>
          <a:p>
            <a:r>
              <a:rPr lang="en-GB" sz="1100" b="1" dirty="0"/>
              <a:t>Modelling data: </a:t>
            </a:r>
            <a:r>
              <a:rPr lang="en-GB" sz="1100" dirty="0"/>
              <a:t>Learners are introduced to the wonderful world of spreadsheets and the concept of cell referencing. They will analyse data using functions and formulae and use sorting and filtering techniques to speed up retrieval. </a:t>
            </a:r>
          </a:p>
          <a:p>
            <a:r>
              <a:rPr lang="en-GB" sz="1100" b="1" dirty="0"/>
              <a:t>* note, this unit will be studied by year 9 students starting at Idsall school in the academic year 2023/2024. Previous year groups will study data representations as year 7 unit 3 *</a:t>
            </a:r>
          </a:p>
          <a:p>
            <a:pPr algn="l">
              <a:buFont typeface="Arial" panose="020B0604020202020204" pitchFamily="34" charset="0"/>
              <a:buChar char="•"/>
            </a:pPr>
            <a:r>
              <a:rPr lang="en-GB" sz="1100" b="1" dirty="0"/>
              <a:t>E-safety: </a:t>
            </a:r>
            <a:r>
              <a:rPr lang="en-GB" sz="1100" dirty="0"/>
              <a:t>Students will become aware of dangers associated with internet usage. This unit will explore issues around cyber-bullying, Coerced online child sexual abuse, Cyber-flashing, Gaming., Misinformation, Online Challenges and Pornography.</a:t>
            </a:r>
          </a:p>
          <a:p>
            <a:r>
              <a:rPr lang="en-GB" sz="1100" b="1" dirty="0"/>
              <a:t>End of year project: </a:t>
            </a:r>
            <a:r>
              <a:rPr lang="en-GB" sz="1100" dirty="0"/>
              <a:t>Students will combine all of the skills taught in the units this year into an end of year project on a common theme </a:t>
            </a:r>
          </a:p>
          <a:p>
            <a:endParaRPr lang="en-GB" sz="1100" dirty="0"/>
          </a:p>
          <a:p>
            <a:endParaRPr lang="en-GB" sz="1100" dirty="0"/>
          </a:p>
          <a:p>
            <a:endParaRPr lang="en-GB" sz="1100" dirty="0"/>
          </a:p>
        </p:txBody>
      </p:sp>
    </p:spTree>
    <p:extLst>
      <p:ext uri="{BB962C8B-B14F-4D97-AF65-F5344CB8AC3E}">
        <p14:creationId xmlns:p14="http://schemas.microsoft.com/office/powerpoint/2010/main" val="1667473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3998</Words>
  <Application>Microsoft Office PowerPoint</Application>
  <PresentationFormat>Widescreen</PresentationFormat>
  <Paragraphs>478</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HBarfield</dc:creator>
  <cp:lastModifiedBy>HBarfield</cp:lastModifiedBy>
  <cp:revision>2</cp:revision>
  <dcterms:created xsi:type="dcterms:W3CDTF">2022-10-31T12:39:50Z</dcterms:created>
  <dcterms:modified xsi:type="dcterms:W3CDTF">2024-05-21T16:00:21Z</dcterms:modified>
</cp:coreProperties>
</file>